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3"/>
  </p:notesMasterIdLst>
  <p:sldIdLst>
    <p:sldId id="256" r:id="rId5"/>
    <p:sldId id="338" r:id="rId6"/>
    <p:sldId id="368" r:id="rId7"/>
    <p:sldId id="369" r:id="rId8"/>
    <p:sldId id="352" r:id="rId9"/>
    <p:sldId id="364" r:id="rId10"/>
    <p:sldId id="339" r:id="rId11"/>
    <p:sldId id="362" r:id="rId12"/>
    <p:sldId id="319" r:id="rId13"/>
    <p:sldId id="331" r:id="rId14"/>
    <p:sldId id="318" r:id="rId15"/>
    <p:sldId id="350" r:id="rId16"/>
    <p:sldId id="333" r:id="rId17"/>
    <p:sldId id="340" r:id="rId18"/>
    <p:sldId id="325" r:id="rId19"/>
    <p:sldId id="327" r:id="rId20"/>
    <p:sldId id="328" r:id="rId21"/>
    <p:sldId id="329" r:id="rId22"/>
    <p:sldId id="330" r:id="rId23"/>
    <p:sldId id="341" r:id="rId24"/>
    <p:sldId id="343" r:id="rId25"/>
    <p:sldId id="367" r:id="rId26"/>
    <p:sldId id="345" r:id="rId27"/>
    <p:sldId id="306" r:id="rId28"/>
    <p:sldId id="346" r:id="rId29"/>
    <p:sldId id="370" r:id="rId30"/>
    <p:sldId id="349" r:id="rId31"/>
    <p:sldId id="283" r:id="rId32"/>
    <p:sldId id="300" r:id="rId33"/>
    <p:sldId id="355" r:id="rId34"/>
    <p:sldId id="356" r:id="rId35"/>
    <p:sldId id="365" r:id="rId36"/>
    <p:sldId id="357" r:id="rId37"/>
    <p:sldId id="358" r:id="rId38"/>
    <p:sldId id="359" r:id="rId39"/>
    <p:sldId id="360" r:id="rId40"/>
    <p:sldId id="317" r:id="rId41"/>
    <p:sldId id="332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93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CAE7C2-52E8-9159-D6D1-9A30191DBEDF}" v="9" dt="2025-11-05T04:14:42.851"/>
    <p1510:client id="{4C06A637-EB2D-68D2-FF29-D6169782127C}" v="23" dt="2025-11-03T15:45:01.209"/>
    <p1510:client id="{4D45F9CC-B7B0-D3F2-F31E-72777AB68911}" v="17" dt="2025-11-03T18:30:59.740"/>
    <p1510:client id="{577532A1-17EB-0E41-3AE0-DDBB108198E8}" v="14" dt="2025-11-03T18:40:01.076"/>
    <p1510:client id="{901A8442-56E0-F65E-E1C2-D48BC826CC65}" v="5" dt="2025-11-04T21:11:21.593"/>
    <p1510:client id="{D6D144C2-B1D1-207D-62A2-AC00D68F6DEA}" v="549" dt="2025-11-04T06:55:10.6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75" d="100"/>
          <a:sy n="75" d="100"/>
        </p:scale>
        <p:origin x="89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2DE29-8517-45E9-9C6C-49D63F8C2EE6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0CEA0-97BD-4329-ABEA-CA2FDAE68E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555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4.png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5.png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21731" y="1468290"/>
            <a:ext cx="5948395" cy="2819020"/>
          </a:xfrm>
        </p:spPr>
        <p:txBody>
          <a:bodyPr anchor="b">
            <a:noAutofit/>
          </a:bodyPr>
          <a:lstStyle/>
          <a:p>
            <a:r>
              <a:rPr lang="en-US" sz="4000" dirty="0">
                <a:solidFill>
                  <a:schemeClr val="tx2"/>
                </a:solidFill>
                <a:ea typeface="+mj-lt"/>
                <a:cs typeface="+mj-lt"/>
              </a:rPr>
              <a:t>A Validated Low-to-Intermediate Mass Planetary Interior Structure Model and New Mass-Radius Relations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02135" y="4285063"/>
            <a:ext cx="5188034" cy="8073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GLEAM Talk by Bennett Neil Skinner</a:t>
            </a:r>
          </a:p>
          <a:p>
            <a:r>
              <a:rPr lang="en-US" dirty="0">
                <a:solidFill>
                  <a:schemeClr val="tx2"/>
                </a:solidFill>
              </a:rPr>
              <a:t>2025/11/6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3EFEC5-EE10-542A-F5C8-57857C256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BE89577-080F-D943-7DCD-C134A12C5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CD622B5-80AD-2647-5F0E-C7E63051E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277A98E-8950-0362-F93E-3B0456AA1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A08B81-E664-41EC-24AC-C9AC1CD24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65074C6-2186-C526-12D1-C3D77569A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2FFD817-7E1E-7799-8448-5CA5DBCEB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EC1499-EFDC-F46F-3C6B-D4E633258C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E8B4485-40C6-DF69-830F-B90901F2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FD127C0-6647-4CB2-E6BC-69CF5C4C7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0E2D556-3FE6-CE4E-0003-1A506C62F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diagram of a phase diagram&#10;&#10;AI-generated content may be incorrect.">
            <a:extLst>
              <a:ext uri="{FF2B5EF4-FFF2-40B4-BE49-F238E27FC236}">
                <a16:creationId xmlns:a16="http://schemas.microsoft.com/office/drawing/2014/main" id="{2E825158-C004-3112-9894-2FEDAD67B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898" y="-11205"/>
            <a:ext cx="8418203" cy="686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00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E3FF77-B74F-0FDD-2807-57E6E0684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08EFC9D-04A7-BB7A-BB75-FEDBECBC4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CA6393-369C-8AE4-EF82-74E815D76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FF13B3-4033-6858-0DDB-C1D890B01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57D2304-4D1E-676B-A78A-60A18ED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F4B5C62-98B3-2696-4448-388F8F4411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D46F34E-94AB-B1C0-8573-46675909E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60DE11E-33C5-0E5D-B92A-B6A5E3F7C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F6B4C4A-4E85-7635-8848-A97494C24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0ABE388-02C9-3E29-EC62-44104944F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BD74A92-2DBD-7DD4-2BD3-7392954B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 descr="A white rectangular object with blue text&#10;&#10;AI-generated content may be incorrect.">
            <a:extLst>
              <a:ext uri="{FF2B5EF4-FFF2-40B4-BE49-F238E27FC236}">
                <a16:creationId xmlns:a16="http://schemas.microsoft.com/office/drawing/2014/main" id="{F6905A7B-9BB9-20B1-5AF4-B7C86C139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257" y="5397142"/>
            <a:ext cx="5573486" cy="1466907"/>
          </a:xfrm>
          <a:prstGeom prst="rect">
            <a:avLst/>
          </a:prstGeom>
        </p:spPr>
      </p:pic>
      <p:pic>
        <p:nvPicPr>
          <p:cNvPr id="3" name="Picture 2" descr="A diagram of a temperature&#10;&#10;AI-generated content may be incorrect.">
            <a:extLst>
              <a:ext uri="{FF2B5EF4-FFF2-40B4-BE49-F238E27FC236}">
                <a16:creationId xmlns:a16="http://schemas.microsoft.com/office/drawing/2014/main" id="{9437EF8E-2ABE-847F-6C79-9A1C72D37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973" y="365342"/>
            <a:ext cx="7704052" cy="50339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63AEA7-B65B-6921-8988-E124DE01836F}"/>
              </a:ext>
            </a:extLst>
          </p:cNvPr>
          <p:cNvSpPr txBox="1"/>
          <p:nvPr/>
        </p:nvSpPr>
        <p:spPr>
          <a:xfrm>
            <a:off x="4729843" y="272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Water Phase Diagram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7F1029-9163-2D96-6976-29E73B1F0095}"/>
              </a:ext>
            </a:extLst>
          </p:cNvPr>
          <p:cNvSpPr txBox="1"/>
          <p:nvPr/>
        </p:nvSpPr>
        <p:spPr>
          <a:xfrm>
            <a:off x="1785852" y="5397965"/>
            <a:ext cx="152191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err="1"/>
              <a:t>Haldemann</a:t>
            </a:r>
            <a:r>
              <a:rPr lang="en-US" sz="1000"/>
              <a:t> et al. (2020)</a:t>
            </a:r>
          </a:p>
        </p:txBody>
      </p:sp>
    </p:spTree>
    <p:extLst>
      <p:ext uri="{BB962C8B-B14F-4D97-AF65-F5344CB8AC3E}">
        <p14:creationId xmlns:p14="http://schemas.microsoft.com/office/powerpoint/2010/main" val="901805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01D74E-0001-5D4C-F80E-B6BE3DF50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E831AE4-B0AB-0177-249D-34081C54F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66261B7-678E-E671-C014-AD3FCF507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6F49FFE-F53A-8BA6-2BEA-688853F5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D196E01-0CC2-D34D-2368-A1CB06BFD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6943A7E-15B4-AD90-EC5D-47ED34DAB2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15E476C-1FC8-02E2-6433-7F663316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E5CF186-BAF7-4382-9A5A-0DC926EA7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3A857C1-E3B5-D3AD-636C-6A4FEF4B3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FEAF7D8-D288-C5F4-DC27-CEFBE54C7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E5BF3C5-D5AC-853B-2718-69EDCFC9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324B37A1-8806-9218-81E6-7D7FAC2B4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Realistic Temperature Profile</a:t>
            </a:r>
          </a:p>
        </p:txBody>
      </p:sp>
      <p:pic>
        <p:nvPicPr>
          <p:cNvPr id="9" name="Picture 8" descr="A graph of earth temperature profile&#10;&#10;AI-generated content may be incorrect.">
            <a:extLst>
              <a:ext uri="{FF2B5EF4-FFF2-40B4-BE49-F238E27FC236}">
                <a16:creationId xmlns:a16="http://schemas.microsoft.com/office/drawing/2014/main" id="{B31EA13E-BABC-F9FD-2A77-26BE020201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28" y="1925581"/>
            <a:ext cx="5852172" cy="438912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2C1BF89-1BAC-527A-09D1-FF01BC0DF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145038"/>
            <a:ext cx="5852172" cy="3950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F561C8D-59F5-1BD0-79BC-0ADD5A264009}"/>
              </a:ext>
            </a:extLst>
          </p:cNvPr>
          <p:cNvSpPr txBox="1"/>
          <p:nvPr/>
        </p:nvSpPr>
        <p:spPr>
          <a:xfrm>
            <a:off x="1653184" y="1556249"/>
            <a:ext cx="303345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T Jump at mantle top/bottom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26911BD-BB4B-45B7-A89D-190A39AAEEEE}"/>
              </a:ext>
            </a:extLst>
          </p:cNvPr>
          <p:cNvSpPr txBox="1"/>
          <p:nvPr/>
        </p:nvSpPr>
        <p:spPr>
          <a:xfrm>
            <a:off x="7309147" y="1505285"/>
            <a:ext cx="34258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Radiative Transfer in Atmosphere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3003995-791F-A813-04AC-72FE87C2BF76}"/>
              </a:ext>
            </a:extLst>
          </p:cNvPr>
          <p:cNvSpPr txBox="1"/>
          <p:nvPr/>
        </p:nvSpPr>
        <p:spPr>
          <a:xfrm>
            <a:off x="8255106" y="6095254"/>
            <a:ext cx="152191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/>
              <a:t>Parmentier et al. (2015)</a:t>
            </a:r>
          </a:p>
        </p:txBody>
      </p:sp>
    </p:spTree>
    <p:extLst>
      <p:ext uri="{BB962C8B-B14F-4D97-AF65-F5344CB8AC3E}">
        <p14:creationId xmlns:p14="http://schemas.microsoft.com/office/powerpoint/2010/main" val="313947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B7D749-90DA-D48B-B104-1846EB1D6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EA36304-EDE2-8CC9-8F15-C24BB8087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7982750-EDBC-CEA7-ABB2-CFF10B339C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75662CD-136C-4C03-283C-3EFE6B442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8CC2458-EB14-2A68-3322-4CA8F12E31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14EFC09-E23F-A17D-7817-F169D861B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89F8B6F-8EF9-137B-8C19-2F5F64B21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32E5A28-5835-F2EC-92F6-622BDFF76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6AF16AA-C1D8-50FB-CF02-AF4C0FBBB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755EB9-2FFD-B43D-539A-088180D84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11EC09D-D8AD-A960-DA6B-5A0715D9C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F34DDF5D-02F7-DB75-4356-E1F9E7745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Planetary Transit Radii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BEFB377-5124-9153-32E8-9455B79B70FF}"/>
              </a:ext>
            </a:extLst>
          </p:cNvPr>
          <p:cNvGrpSpPr/>
          <p:nvPr/>
        </p:nvGrpSpPr>
        <p:grpSpPr>
          <a:xfrm>
            <a:off x="7064966" y="2636602"/>
            <a:ext cx="2743520" cy="2743200"/>
            <a:chOff x="7064966" y="2636602"/>
            <a:chExt cx="2743520" cy="27432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50F6D4-9D4D-F3AF-D7F3-F1B56D986587}"/>
                </a:ext>
              </a:extLst>
            </p:cNvPr>
            <p:cNvSpPr/>
            <p:nvPr/>
          </p:nvSpPr>
          <p:spPr>
            <a:xfrm>
              <a:off x="7064966" y="2636602"/>
              <a:ext cx="2743200" cy="2743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7E345596-F528-B8E3-FC62-E92C62A15E3B}"/>
                </a:ext>
              </a:extLst>
            </p:cNvPr>
            <p:cNvSpPr/>
            <p:nvPr/>
          </p:nvSpPr>
          <p:spPr>
            <a:xfrm>
              <a:off x="7202126" y="2773762"/>
              <a:ext cx="2468880" cy="246888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EA13E61-250A-8D40-9D21-B4B5D6EE6722}"/>
                </a:ext>
              </a:extLst>
            </p:cNvPr>
            <p:cNvSpPr/>
            <p:nvPr/>
          </p:nvSpPr>
          <p:spPr>
            <a:xfrm>
              <a:off x="7731142" y="3304114"/>
              <a:ext cx="1408176" cy="140817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11618D9-62A4-75B4-6893-1E60C8AD0EE4}"/>
                </a:ext>
              </a:extLst>
            </p:cNvPr>
            <p:cNvSpPr/>
            <p:nvPr/>
          </p:nvSpPr>
          <p:spPr>
            <a:xfrm>
              <a:off x="8038802" y="3610438"/>
              <a:ext cx="795528" cy="795528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C892493-5D87-427F-25F4-1B67FD041A66}"/>
                </a:ext>
              </a:extLst>
            </p:cNvPr>
            <p:cNvCxnSpPr>
              <a:cxnSpLocks/>
            </p:cNvCxnSpPr>
            <p:nvPr/>
          </p:nvCxnSpPr>
          <p:spPr>
            <a:xfrm>
              <a:off x="7065286" y="2694368"/>
              <a:ext cx="274320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7EE1A8D-E036-0921-658F-5EEE3EE78FE5}"/>
                </a:ext>
              </a:extLst>
            </p:cNvPr>
            <p:cNvCxnSpPr>
              <a:cxnSpLocks/>
            </p:cNvCxnSpPr>
            <p:nvPr/>
          </p:nvCxnSpPr>
          <p:spPr>
            <a:xfrm>
              <a:off x="7065286" y="5327840"/>
              <a:ext cx="274320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C3753E5-9418-88BA-086B-F307B779E0F0}"/>
              </a:ext>
            </a:extLst>
          </p:cNvPr>
          <p:cNvGrpSpPr/>
          <p:nvPr/>
        </p:nvGrpSpPr>
        <p:grpSpPr>
          <a:xfrm>
            <a:off x="838200" y="2636602"/>
            <a:ext cx="2754602" cy="2743200"/>
            <a:chOff x="838200" y="2636602"/>
            <a:chExt cx="2754602" cy="274320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689537C-30BF-074B-E307-A2588301A365}"/>
                </a:ext>
              </a:extLst>
            </p:cNvPr>
            <p:cNvSpPr/>
            <p:nvPr/>
          </p:nvSpPr>
          <p:spPr>
            <a:xfrm>
              <a:off x="849602" y="2636602"/>
              <a:ext cx="2743200" cy="2743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2C00895-45DD-0869-9F85-5B7A9AC28784}"/>
                </a:ext>
              </a:extLst>
            </p:cNvPr>
            <p:cNvSpPr/>
            <p:nvPr/>
          </p:nvSpPr>
          <p:spPr>
            <a:xfrm>
              <a:off x="986762" y="2773762"/>
              <a:ext cx="2468880" cy="246888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B2A1760-19AC-3319-8E82-E4605D7EE47B}"/>
                </a:ext>
              </a:extLst>
            </p:cNvPr>
            <p:cNvSpPr/>
            <p:nvPr/>
          </p:nvSpPr>
          <p:spPr>
            <a:xfrm>
              <a:off x="1515778" y="3304114"/>
              <a:ext cx="1408176" cy="140817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A077F3-89AE-48BC-B8B9-97FF5E29951D}"/>
                </a:ext>
              </a:extLst>
            </p:cNvPr>
            <p:cNvSpPr/>
            <p:nvPr/>
          </p:nvSpPr>
          <p:spPr>
            <a:xfrm>
              <a:off x="1823438" y="3610438"/>
              <a:ext cx="795528" cy="795528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860F7CB-D079-E29C-295B-81339C5B5936}"/>
                </a:ext>
              </a:extLst>
            </p:cNvPr>
            <p:cNvCxnSpPr>
              <a:cxnSpLocks/>
            </p:cNvCxnSpPr>
            <p:nvPr/>
          </p:nvCxnSpPr>
          <p:spPr>
            <a:xfrm>
              <a:off x="838200" y="4011104"/>
              <a:ext cx="10972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A949003-B983-4643-DD22-C09FE57A6071}"/>
              </a:ext>
            </a:extLst>
          </p:cNvPr>
          <p:cNvCxnSpPr/>
          <p:nvPr/>
        </p:nvCxnSpPr>
        <p:spPr>
          <a:xfrm>
            <a:off x="5330952" y="2316644"/>
            <a:ext cx="0" cy="33831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5300B3F-190B-22AB-1C09-3F20DA0EF5A2}"/>
              </a:ext>
            </a:extLst>
          </p:cNvPr>
          <p:cNvSpPr txBox="1"/>
          <p:nvPr/>
        </p:nvSpPr>
        <p:spPr>
          <a:xfrm>
            <a:off x="1286405" y="5910154"/>
            <a:ext cx="1866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Planetary Radius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392605B-2625-AAAF-4935-6D8EA3D66768}"/>
              </a:ext>
            </a:extLst>
          </p:cNvPr>
          <p:cNvSpPr txBox="1"/>
          <p:nvPr/>
        </p:nvSpPr>
        <p:spPr>
          <a:xfrm>
            <a:off x="7643923" y="5910154"/>
            <a:ext cx="1582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Transit Radius</a:t>
            </a:r>
          </a:p>
        </p:txBody>
      </p:sp>
    </p:spTree>
    <p:extLst>
      <p:ext uri="{BB962C8B-B14F-4D97-AF65-F5344CB8AC3E}">
        <p14:creationId xmlns:p14="http://schemas.microsoft.com/office/powerpoint/2010/main" val="2344336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F457B2-7FDE-D71B-0431-85D85B4DB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2897082-22C3-6E7F-2E23-95C19A7DC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FF43B9-61DB-ED1C-45E0-E6F1A236D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1850346-422D-5EEE-B53D-3F24D432F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7F9DD57-92AD-798A-3563-DC2325E7E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9DE64AD-157A-1844-EB36-A091166A93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1D03006-2F10-6565-AB3D-AC496CC23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F8AA9B2-EAAE-B0E9-B9DC-7EAA18EBD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DE4566-460B-632E-2881-5F2486EDF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3B39687-80C9-935A-42D6-5F4C6C6CE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B3C0B72-F0D4-4755-D5FE-1D55D94F0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80974FF-70A6-30E6-2B94-56AC3A426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BB276C5-426A-EE6B-552E-F1F71BBAA3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112" y="2982064"/>
            <a:ext cx="5197280" cy="893871"/>
          </a:xfrm>
        </p:spPr>
        <p:txBody>
          <a:bodyPr anchor="b">
            <a:normAutofit/>
          </a:bodyPr>
          <a:lstStyle/>
          <a:p>
            <a:r>
              <a:rPr lang="en-US" sz="5200">
                <a:solidFill>
                  <a:schemeClr val="tx2"/>
                </a:solidFill>
                <a:ea typeface="+mj-lt"/>
                <a:cs typeface="+mj-lt"/>
              </a:rPr>
              <a:t>III. Validation</a:t>
            </a:r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F518740-157A-BC1F-4100-87CC68EB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7811181-47DF-41B6-9D99-2ADADD063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A341D80-4CBD-CE88-3805-E0DE79228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9AC5AEE-F763-8506-F826-7295B6863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839E97-14C0-8038-A186-A7F2DB81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4A32F67-4E42-EA59-6B43-A9474511A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3B6E5E-955B-9B95-2DB1-FED717447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439B1C1-8C6A-612C-3A30-7D7834605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91C8C10-1B5C-C755-9EA0-20E0B6A9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61310B2-6A4C-4B8E-30C3-6566C997D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906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488B68-37D1-3FAD-E779-E3A6082AC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48BA0A2-D670-1D3D-15D1-DF14485A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2631031-DE4C-4E00-2230-5E8FFA54B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B9429C1-1DEF-56D0-07CF-22B23DCF4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024E8E2-C39D-E1FE-3FAE-123C3884C5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0841FC8-1AAC-F762-EF31-0431EF504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34EAC92-63D3-91EA-8F07-CF143C71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6C47F64-F3EF-CEDB-5F15-CFB50AAD1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20CEFEE-AF1C-B531-76D9-0A156E232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354367-B3B4-D9BB-6879-F6AC1599D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CA98093-63D9-66C2-2EF4-3C2DEACC9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C889AFA-AACB-7D6F-D2EB-12EE26F28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76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323AF5-24FE-6FE7-C1F8-3FD9CC845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EDF1D23-9358-0D78-C80F-6CD7E5D7F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CFC4389-AEE2-94D0-7DAB-6D3B7D126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723541-C621-7602-103B-D5E5F654B5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35572C1-C3FE-E1E6-1000-3307D8097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63CF6D1-714C-48DD-6478-3870A6645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E926C1-E4B8-F6B2-82C7-78B559721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7215AB0-B701-4BEC-24C1-456F0220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D8EC12B-5CFF-5503-6110-B8FE688CA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DCC33A4-D8F2-3AEF-5270-0E9428916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593B18F-8C7C-7CD0-2E32-419001BF0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9126DA2-5C65-6DCE-3C3B-F03BA81ABEDD}"/>
              </a:ext>
            </a:extLst>
          </p:cNvPr>
          <p:cNvSpPr txBox="1"/>
          <p:nvPr/>
        </p:nvSpPr>
        <p:spPr>
          <a:xfrm>
            <a:off x="-3213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0.15% Radius Error</a:t>
            </a:r>
            <a:endParaRPr lang="en-US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2C2750E4-172B-C3E1-E02F-B2659DD2992E}"/>
              </a:ext>
            </a:extLst>
          </p:cNvPr>
          <p:cNvSpPr txBox="1"/>
          <p:nvPr/>
        </p:nvSpPr>
        <p:spPr>
          <a:xfrm>
            <a:off x="10664787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-0.16% </a:t>
            </a:r>
            <a:r>
              <a:rPr lang="en-US" err="1">
                <a:solidFill>
                  <a:srgbClr val="202122"/>
                </a:solidFill>
                <a:latin typeface="Arial"/>
                <a:cs typeface="Lucida Sans Unicode"/>
              </a:rPr>
              <a:t>MoI</a:t>
            </a:r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 Coeff Error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5CF804-F548-641F-425D-D32DB8D57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08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ED5AAD-AC06-4127-75A5-1974B2868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22AD1A4-4740-BA98-B55B-ED88CC52A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989A877-FA79-B26D-A833-A1F4EC016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A43DF24-4A56-24CB-5F03-50F6C2DF98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6F3CB33-5E1A-A724-F262-9A5C958AE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A4DD6DA-E614-3833-AA98-9C90C7B25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BC8D0-1322-5E1C-BA8D-4DB88F8BB7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9D91ABD-2D66-C993-E933-676519B2D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33DA296-6463-1BDD-935C-472A59045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5C89D6D-8CFE-33D4-0A38-DCAAA2F27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B9D05B2-5EFC-9C3E-FAE0-5A9622BBB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7E2757C-594C-D1D9-BF5B-3D06D09340D7}"/>
              </a:ext>
            </a:extLst>
          </p:cNvPr>
          <p:cNvSpPr txBox="1"/>
          <p:nvPr/>
        </p:nvSpPr>
        <p:spPr>
          <a:xfrm>
            <a:off x="-3213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0.24% Radius Error</a:t>
            </a:r>
            <a:endParaRPr lang="en-US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A835F048-65BA-CFAD-9299-A5E99D196237}"/>
              </a:ext>
            </a:extLst>
          </p:cNvPr>
          <p:cNvSpPr txBox="1"/>
          <p:nvPr/>
        </p:nvSpPr>
        <p:spPr>
          <a:xfrm>
            <a:off x="10664787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-0.40% </a:t>
            </a:r>
            <a:r>
              <a:rPr lang="en-US" err="1">
                <a:solidFill>
                  <a:srgbClr val="202122"/>
                </a:solidFill>
                <a:latin typeface="Arial"/>
                <a:cs typeface="Lucida Sans Unicode"/>
              </a:rPr>
              <a:t>MoI</a:t>
            </a:r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 Coeff Error</a:t>
            </a:r>
            <a:endParaRPr lang="en-US"/>
          </a:p>
        </p:txBody>
      </p:sp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D42038C9-C7C0-3CB0-71DC-18E4F2379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57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7EFA3E-A7C8-2B56-347F-F1531F06D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4E35BE8-C295-B788-B8AF-46347E75B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E2EF24C-F405-C453-6BCD-94ECA01D0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704177C-1971-FBFD-7BDE-AF2082838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FE963A5-FE69-1289-7074-CB081EE53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BBC6A94-E709-A07D-98B9-0636F1F8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4DBEF16-EBE3-1ECC-951C-706556DCB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D73F851-5758-8D3E-A984-47B7CD6E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3D4FDE4-0694-D88A-A7F5-832E12BC3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17D4392-B1C8-FF40-17A6-2F04DCD1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63B06B-FF45-E0AE-62CD-378D7AA6B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12344DB-E605-045B-F4AF-975A4A121EEE}"/>
              </a:ext>
            </a:extLst>
          </p:cNvPr>
          <p:cNvSpPr txBox="1"/>
          <p:nvPr/>
        </p:nvSpPr>
        <p:spPr>
          <a:xfrm>
            <a:off x="-3213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0.44% Radius Error</a:t>
            </a:r>
            <a:endParaRPr lang="en-US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F92078C8-3CD1-D370-F9EA-DED6FBEF34CF}"/>
              </a:ext>
            </a:extLst>
          </p:cNvPr>
          <p:cNvSpPr txBox="1"/>
          <p:nvPr/>
        </p:nvSpPr>
        <p:spPr>
          <a:xfrm>
            <a:off x="10664787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0.29% </a:t>
            </a:r>
            <a:r>
              <a:rPr lang="en-US" err="1">
                <a:solidFill>
                  <a:srgbClr val="202122"/>
                </a:solidFill>
                <a:latin typeface="Arial"/>
                <a:cs typeface="Lucida Sans Unicode"/>
              </a:rPr>
              <a:t>MoI</a:t>
            </a:r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 Coeff Error</a:t>
            </a:r>
            <a:endParaRPr lang="en-US"/>
          </a:p>
        </p:txBody>
      </p:sp>
      <p:pic>
        <p:nvPicPr>
          <p:cNvPr id="2" name="Picture 1" descr="A diagram of a structure&#10;&#10;AI-generated content may be incorrect.">
            <a:extLst>
              <a:ext uri="{FF2B5EF4-FFF2-40B4-BE49-F238E27FC236}">
                <a16:creationId xmlns:a16="http://schemas.microsoft.com/office/drawing/2014/main" id="{70E60B34-3C9A-0906-492D-4D19F70F8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72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A52B11-0D08-4716-0010-0588127A9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52D847A-00ED-099A-6C13-E5C01F64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183065-E064-A648-DA39-FCF06629A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BFB6386-692B-628B-F611-581D4C37E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747D8DC-120C-8290-78ED-D3495E99A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EE2D15-CCF2-AB10-58CF-E0594A592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42B233A-CF93-F8CC-8BD6-44B8133CF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F3CB867-DC1E-EEE7-499D-7E34FA9975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5E4E62A-9DF4-C240-45D9-93D0709C9E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E9A7457-CA5F-D04A-B459-05B33A179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E86ED64-66E1-C3C1-394F-CC5126A0CF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7218BEA-8E3E-6D12-4428-5B8C4B9663C2}"/>
              </a:ext>
            </a:extLst>
          </p:cNvPr>
          <p:cNvSpPr txBox="1"/>
          <p:nvPr/>
        </p:nvSpPr>
        <p:spPr>
          <a:xfrm>
            <a:off x="-3213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-0.17% Radius Error</a:t>
            </a:r>
            <a:endParaRPr lang="en-US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5C7FF345-45BC-179B-5DE2-F074BF6E7C55}"/>
              </a:ext>
            </a:extLst>
          </p:cNvPr>
          <p:cNvSpPr txBox="1"/>
          <p:nvPr/>
        </p:nvSpPr>
        <p:spPr>
          <a:xfrm>
            <a:off x="10664787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rgbClr val="202122"/>
                </a:solidFill>
                <a:latin typeface="Arial"/>
                <a:cs typeface="Lucida Sans Unicode"/>
              </a:rPr>
              <a:t>0.83% </a:t>
            </a:r>
            <a:r>
              <a:rPr lang="en-US" dirty="0" err="1">
                <a:solidFill>
                  <a:srgbClr val="202122"/>
                </a:solidFill>
                <a:latin typeface="Arial"/>
                <a:cs typeface="Lucida Sans Unicode"/>
              </a:rPr>
              <a:t>MoI</a:t>
            </a:r>
            <a:r>
              <a:rPr lang="en-US" dirty="0">
                <a:solidFill>
                  <a:srgbClr val="202122"/>
                </a:solidFill>
                <a:latin typeface="Arial"/>
                <a:cs typeface="Lucida Sans Unicode"/>
              </a:rPr>
              <a:t> Coeff Error</a:t>
            </a:r>
            <a:endParaRPr lang="en-US" dirty="0"/>
          </a:p>
        </p:txBody>
      </p:sp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1FB61B80-E7BC-ABDD-6B46-7BE500D57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06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9D2365-7293-CDAF-D6CE-F669D0B11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9A71BC6-2EBC-5A72-C912-7712D3397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D32409-4899-00A5-13D7-D8AA4459E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9C885C6-EB49-CC2A-E62E-4C8C774E5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6ABC000-7B1B-4EA0-4372-DCD265DD9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AE45A81-FFC9-63BB-B3CA-33FFF281E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95CACE8-CCC2-2762-D7B6-0035433FB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A499838-7AFB-AD7C-DAB0-A2A9536CB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ED788E7-BBDC-AE39-C89D-AB4AC3B5BA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03DAEC4-6ED1-3AF4-A823-04D753C788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2ABC83A-AEBE-E9FE-C750-FDDB43271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F2BB357-CFCD-A4BD-B92E-9ED08A82F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31C69C2-C7EC-0472-86A8-EF7BCB50A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112" y="2982064"/>
            <a:ext cx="5197280" cy="893871"/>
          </a:xfrm>
        </p:spPr>
        <p:txBody>
          <a:bodyPr anchor="b">
            <a:normAutofit/>
          </a:bodyPr>
          <a:lstStyle/>
          <a:p>
            <a:r>
              <a:rPr lang="en-US" sz="5200">
                <a:solidFill>
                  <a:schemeClr val="tx2"/>
                </a:solidFill>
                <a:ea typeface="+mj-lt"/>
                <a:cs typeface="+mj-lt"/>
              </a:rPr>
              <a:t>I. Motivation</a:t>
            </a:r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D6D1B2B-ECF9-7FF3-CA2C-60E1D9CA4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7BFE6C6-39F6-D0C4-0849-21E77E02B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AC295FD-D0F4-3471-4F36-E72F5C387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C6DD1C9-A6E3-0DB3-658C-1353CA4C7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B149FF0-34D7-1E4E-4F61-461D7679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A220B9F-E3FC-A12F-A21A-24289F8D5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257642D-4056-13E4-6369-2F60563768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AE8A987-FDD7-35E8-2F19-9D2BC9452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2043581-0DA4-E8DB-BEDC-08580A658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3DA0E06-381C-82B3-B5C7-ED41659258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27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15C487-6219-FD26-DE70-5A048491C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284EFC1-BDFF-0C3E-5C3D-0D303A08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F2B136-4B68-AEFD-CF00-1023B59D0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55B8271-6951-BB3F-8F1B-CA37608CAE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30AEA76-8101-8D5A-CD82-3E34E13B7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43E1E47-C474-D422-3340-A0CC734AD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250E58-6CE7-3E68-C88D-140E38CF2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D0F8F9E-2DBE-ECAF-70C9-0C7A399CC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8F496D0-E2A6-EA4D-7C08-867E3ECAA1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4004159-0DC7-52D3-7252-93CD85C4C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53D7B9-A105-6D39-9898-85A1C081C4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D1685B0-F4F0-EE19-1F0A-583A4B7ECB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1719ED1-E404-F5EB-B8BC-FF27515AD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112" y="2982064"/>
            <a:ext cx="5197280" cy="893871"/>
          </a:xfrm>
        </p:spPr>
        <p:txBody>
          <a:bodyPr anchor="b">
            <a:normAutofit/>
          </a:bodyPr>
          <a:lstStyle/>
          <a:p>
            <a:r>
              <a:rPr lang="en-US" sz="5200">
                <a:solidFill>
                  <a:schemeClr val="tx2"/>
                </a:solidFill>
                <a:ea typeface="+mj-lt"/>
                <a:cs typeface="+mj-lt"/>
              </a:rPr>
              <a:t>IV. Results</a:t>
            </a:r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C068E66-E42D-E4FD-2F4C-3072FA1B6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638DE61-5D1A-2872-BE9E-4A2599FB4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C0B8C1-0C76-D6E8-E5E2-1ED32E4A6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111DDFB-3F47-AB0E-09A5-A6028DB89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4FD0006-B056-2C3C-0B77-FD90C7290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07DBD58-9A5A-1CE3-FD5D-38B7796B6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24B1E89-69E6-AC97-92EA-DD0B7B581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993D30A-E676-EDE6-6692-5E88770DE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397A049-E807-02D6-79A3-A6D800C839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FD92FC5-EB11-AFB7-8B6E-FF2F49F6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387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A23796-1990-3C39-9443-5917EFD079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earth and earth&#10;&#10;AI-generated content may be incorrect.">
            <a:extLst>
              <a:ext uri="{FF2B5EF4-FFF2-40B4-BE49-F238E27FC236}">
                <a16:creationId xmlns:a16="http://schemas.microsoft.com/office/drawing/2014/main" id="{EC72900C-E359-65E8-3FD9-C0B015E3AC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0843" y="2686042"/>
            <a:ext cx="2960736" cy="222348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5F3D8D5-933D-60A4-B0E3-327AD2E9A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382A93-1481-1215-3CE1-798334B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A9B17E9-371D-0277-92AA-75366E2E7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B21C903-4F09-4550-6F68-7BCE5B403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8B30AA6-C278-9603-DA15-75A58BA75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E228176-9775-C19E-F48A-7E4CB443C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6D41E9B-C4FC-EB90-54B0-D98C25C5B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46B1CBF-EFE5-F202-5C82-E815CF052C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314B9F6-34C9-4FDF-5512-35DA37D72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FA82982-8BA5-887B-A12E-E1B11522D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B9511E8B-F1AA-6374-BB94-E4B6B7504D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0414" y="-5381"/>
            <a:ext cx="9151171" cy="686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04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E7E994-A7F6-96B2-8E35-89505FC4B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earth and earth&#10;&#10;AI-generated content may be incorrect.">
            <a:extLst>
              <a:ext uri="{FF2B5EF4-FFF2-40B4-BE49-F238E27FC236}">
                <a16:creationId xmlns:a16="http://schemas.microsoft.com/office/drawing/2014/main" id="{4989172D-ADFC-9CAE-4AFB-9197AE55AF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0843" y="2686042"/>
            <a:ext cx="2960736" cy="222348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3346E62-D50B-B059-220A-AF9BA042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11AB7F3-784E-826B-11AD-47F10FDBD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9A7411A-97F9-B4A3-A520-A7A09A191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CC1F3DF-D283-3D5F-9F90-9DB6951B4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B5EC04E-65BA-C6DD-ECA9-44E67F496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DC70D7F-A345-C0BF-4F1A-CF82E6163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883C09D-57FF-64B6-961A-97939F433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FD4DABE-683B-A201-FA61-82E69C5F7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5AEEEA-E8A6-09EF-4463-ADA206FC3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8C8CE12-D6C9-648B-BE38-51A5C33F1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B9282F8-3D07-004F-66C3-70E6D958F68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66922" y="-5381"/>
            <a:ext cx="8858155" cy="686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60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F90718-6BD8-1CBD-AF78-84A94BA0A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B030723-CAFB-6541-1B72-CA8B0EAF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B75949A-C6D6-A026-672B-6CD35B931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ED1D87A-AE5B-461F-D561-D01BA4781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56881FE-677D-5562-FC4F-93DC165BB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A63336-02CB-BD7C-06B6-C1DB20F38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38716DE-0998-533B-6775-F93467D15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D3F6346-91D6-0BFD-34C1-C1BE09F3D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D3D9201-BA59-D20D-4CAC-BDAB9CDC7F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7B4097-F034-411C-45FA-00F19A084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0B3BBB4-BEC6-22C0-82D3-92D2452F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983A923-64D0-F645-DC30-EF700ECB65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F510E0-9079-83C8-5432-FCADB87F6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40502FF-4BDF-8660-2CEA-4318AA2FF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1E66C0-C1C2-E9B9-9E49-7AAF64C65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2DF43B6-B67D-5A09-2237-0574F1390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5FB7289-3880-5103-D2DC-F0FAA429F4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348E189-FDFB-5EC2-DFF0-5BFE3446A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690D708-273D-94D1-3450-CAE9D8A8B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FED9FCE-EC41-6582-DB17-A38F1E8AC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E90E07A-BD2F-AB70-09D0-88877847E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BA210D-F974-0041-DFEF-35134BC3F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85D61CC-F39F-720C-F345-D48FF6402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AA966-CFEE-72EF-C4AA-038B16C11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73A6F00-4654-9CC5-CFC1-6467947390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27D80AB9-2D06-432C-FAC6-62FE87FF2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8564" y="740344"/>
            <a:ext cx="9833548" cy="645942"/>
          </a:xfrm>
        </p:spPr>
        <p:txBody>
          <a:bodyPr anchor="b">
            <a:normAutofit/>
          </a:bodyPr>
          <a:lstStyle/>
          <a:p>
            <a:pPr algn="ctr"/>
            <a:r>
              <a:rPr lang="en-US" sz="3600">
                <a:solidFill>
                  <a:schemeClr val="tx2"/>
                </a:solidFill>
              </a:rPr>
              <a:t>Mass-Radius Power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B108B8-6A86-6DEF-8865-F7AE33CC30D0}"/>
              </a:ext>
            </a:extLst>
          </p:cNvPr>
          <p:cNvSpPr txBox="1"/>
          <p:nvPr/>
        </p:nvSpPr>
        <p:spPr>
          <a:xfrm>
            <a:off x="1727616" y="3869740"/>
            <a:ext cx="87354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Power law 3.7-4.4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Consistent w/ past studies (e.g. Dorn et al. 2024, Zeng et al. 2019, Valencia et al. 2006)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Consistent w/ or slightly steeper than observed super Earth population (Chen &amp; Kipping 2017, </a:t>
            </a:r>
            <a:r>
              <a:rPr lang="en-US" dirty="0" err="1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Otegi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 et al. 2020, Müller et al. 2024)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Curves largely but not entirely parallel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Compression increases w/ mass, core mass fraction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EA3BB9C-B4C4-83F2-2412-18BE3BF58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149342"/>
              </p:ext>
            </p:extLst>
          </p:nvPr>
        </p:nvGraphicFramePr>
        <p:xfrm>
          <a:off x="2031337" y="2109468"/>
          <a:ext cx="81280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8914">
                  <a:extLst>
                    <a:ext uri="{9D8B030D-6E8A-4147-A177-3AD203B41FA5}">
                      <a16:colId xmlns:a16="http://schemas.microsoft.com/office/drawing/2014/main" val="1805007143"/>
                    </a:ext>
                  </a:extLst>
                </a:gridCol>
                <a:gridCol w="1788869">
                  <a:extLst>
                    <a:ext uri="{9D8B030D-6E8A-4147-A177-3AD203B41FA5}">
                      <a16:colId xmlns:a16="http://schemas.microsoft.com/office/drawing/2014/main" val="1840792331"/>
                    </a:ext>
                  </a:extLst>
                </a:gridCol>
                <a:gridCol w="1249017">
                  <a:extLst>
                    <a:ext uri="{9D8B030D-6E8A-4147-A177-3AD203B41FA5}">
                      <a16:colId xmlns:a16="http://schemas.microsoft.com/office/drawing/2014/main" val="170706498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315531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439584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Mass Range (Earth Masses)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Phase Change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Earth-Like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Water World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Pure Iron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796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0.89-2.70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Post-Perovskite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3.71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3.78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8742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2.70-3.41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Solid 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3.81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3.88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0364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3.41-8.21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High P Mantle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480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5830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37057B-89AD-C678-8D27-5F4FBE734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AD9FF2D-6BD2-4FC8-ADE6-51D8FB271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F37D83D-2149-C334-1141-F5EF1F715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DDC69B2-24CF-557A-3A92-65EBE8D8D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EFE4DC-8936-007D-6E88-6B15E4FCC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B48E613-5144-FA0A-2686-BCD735CD1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719B520-AD7C-1817-517C-7ABBEC2EA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E9FE057-F674-D53A-A2CC-F4DB17D53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4CA57CC-2DB1-B30C-A8C4-453581DE5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1058702-A0FB-189E-4C52-D0E6F5ADD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585A443-BBA2-1103-7CC5-B4F0FD8AC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475ED7B-8732-A3F2-5ACA-9410C85457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4722" y="218041"/>
            <a:ext cx="8562557" cy="642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0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0B7099-0147-8463-251B-267B752F2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8E9ABE2-AFA9-7BAB-1ECA-881528B55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9CB67D8-8CDA-C3EB-2B56-146009F13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38C7D99-EE6D-BA5B-3F4D-9CCE71D5FF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F4462E4-9354-7A13-B995-950CC19AF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38F5387-9BE2-4282-69BC-6E8565AC6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75CABF0-D425-CCC9-657C-8ABD1B5D2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BEC647B-D280-E0A7-D5B9-5DDB5463BB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586ABA7-86ED-C4DE-CE87-0A2CA28831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C8A712B-F27C-8792-764F-CF7321314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615A4DB-942D-24AC-9C45-011449878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BAD74D6-66E2-E9C2-21B2-0DD2E210EB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22968" y="0"/>
            <a:ext cx="8546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292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87A967-07FB-C4EF-CA98-F08558B88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0C080D4-0C34-D384-0BFC-7D8ADB984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6BD1A21-40CE-5D3C-EC79-45F35E966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9B37B0A-3C58-14E1-EE44-1033E5CD4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9FFE8E6-A7D4-4927-7788-83ED410C7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B63A41-4031-DC33-D5DD-7133997F0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391331E-E4BE-C760-F8A8-2E3590BE3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E4D073B-E810-5684-834B-CA56183FC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8F09349-12A5-804B-FE09-E52217108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F134A17-3072-27FD-CADD-8A146BB487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B619342-991A-BE9C-ACD6-7B1670BB0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AE05C63-B170-CFB9-2BE1-95FC2FBC0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D9F94-54A5-9C20-7D1B-609FFABD7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9062"/>
            <a:ext cx="7736840" cy="54889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Determining the composition of exoplanets requires interior structure models</a:t>
            </a:r>
          </a:p>
          <a:p>
            <a:pPr lvl="1"/>
            <a:r>
              <a:rPr lang="en-US" sz="1600" dirty="0"/>
              <a:t>Sub-Neptunes: H/He or water-rich?</a:t>
            </a:r>
          </a:p>
          <a:p>
            <a:pPr lvl="1"/>
            <a:r>
              <a:rPr lang="en-US" sz="1600" dirty="0"/>
              <a:t>Super-Earths: Earth-like composition?</a:t>
            </a:r>
          </a:p>
          <a:p>
            <a:pPr lvl="1"/>
            <a:r>
              <a:rPr lang="en-US" sz="1600" dirty="0"/>
              <a:t>Super-Mercuries: High core mass fraction?</a:t>
            </a:r>
          </a:p>
          <a:p>
            <a:r>
              <a:rPr lang="en-US" sz="2000" dirty="0"/>
              <a:t>We have created a new interior structure model</a:t>
            </a:r>
          </a:p>
          <a:p>
            <a:pPr lvl="1"/>
            <a:r>
              <a:rPr lang="en-US" sz="1600" dirty="0"/>
              <a:t>Latest Equations of State from experiment/theory</a:t>
            </a:r>
          </a:p>
          <a:p>
            <a:pPr lvl="1"/>
            <a:r>
              <a:rPr lang="en-US" sz="1600" dirty="0"/>
              <a:t>More phases included in all planetary layers</a:t>
            </a:r>
          </a:p>
          <a:p>
            <a:pPr lvl="1"/>
            <a:r>
              <a:rPr lang="en-US" sz="1600" dirty="0"/>
              <a:t>Thermal effects, liquid and solid mantle and core</a:t>
            </a:r>
          </a:p>
          <a:p>
            <a:pPr lvl="1"/>
            <a:r>
              <a:rPr lang="en-US" sz="1600" dirty="0"/>
              <a:t>Transit radius calculated</a:t>
            </a:r>
          </a:p>
          <a:p>
            <a:r>
              <a:rPr lang="en-US" sz="2000" dirty="0"/>
              <a:t>We validate our model on Solar System Objects</a:t>
            </a:r>
          </a:p>
          <a:p>
            <a:pPr lvl="1"/>
            <a:r>
              <a:rPr lang="en-US" sz="1600" dirty="0"/>
              <a:t>Earth, Mars, and the Moon radii, moment of inertia coefficient errors &lt;0.5%</a:t>
            </a:r>
          </a:p>
          <a:p>
            <a:pPr lvl="1"/>
            <a:r>
              <a:rPr lang="en-US" sz="1600" dirty="0"/>
              <a:t>All density jumps in Earth’s interior replicated</a:t>
            </a:r>
          </a:p>
          <a:p>
            <a:r>
              <a:rPr lang="en-US" sz="2000" dirty="0"/>
              <a:t>We generate new mass-radius curves</a:t>
            </a:r>
          </a:p>
          <a:p>
            <a:pPr lvl="1"/>
            <a:r>
              <a:rPr lang="en-US" sz="1600" dirty="0"/>
              <a:t>M=R^X, where X=3.7-4.4, increasing w/ planet mass and core mass fraction</a:t>
            </a:r>
          </a:p>
          <a:p>
            <a:pPr lvl="1"/>
            <a:r>
              <a:rPr lang="en-US" sz="1600" dirty="0"/>
              <a:t>Simple power law inadequate to describe entire curve</a:t>
            </a:r>
          </a:p>
          <a:p>
            <a:pPr lvl="1"/>
            <a:r>
              <a:rPr lang="en-US" sz="1600" b="1" dirty="0"/>
              <a:t>Radii systematically lower than the literature for H/He and Iron-rich bodies</a:t>
            </a:r>
          </a:p>
        </p:txBody>
      </p:sp>
      <p:pic>
        <p:nvPicPr>
          <p:cNvPr id="5" name="Picture 4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0DFA2DDF-891E-FCE1-DD09-92AECA0E79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0" y="1612582"/>
            <a:ext cx="2099507" cy="20995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6D8ACE-5E43-6410-81B1-76ECC52C21FF}"/>
              </a:ext>
            </a:extLst>
          </p:cNvPr>
          <p:cNvSpPr txBox="1"/>
          <p:nvPr/>
        </p:nvSpPr>
        <p:spPr>
          <a:xfrm>
            <a:off x="9412707" y="2187699"/>
            <a:ext cx="27776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Mass-Radius Curves Available at</a:t>
            </a:r>
            <a:br>
              <a:rPr lang="en-US" sz="1200" dirty="0"/>
            </a:br>
            <a:r>
              <a:rPr lang="en-US" sz="1200" dirty="0"/>
              <a:t>https://github.com/Bennett-Skinner/</a:t>
            </a:r>
            <a:br>
              <a:rPr lang="en-US" sz="1200" dirty="0"/>
            </a:br>
            <a:r>
              <a:rPr lang="en-US" sz="1200" dirty="0"/>
              <a:t>SkinnerPudritzCloutier2025-MR-curves</a:t>
            </a:r>
          </a:p>
        </p:txBody>
      </p:sp>
    </p:spTree>
    <p:extLst>
      <p:ext uri="{BB962C8B-B14F-4D97-AF65-F5344CB8AC3E}">
        <p14:creationId xmlns:p14="http://schemas.microsoft.com/office/powerpoint/2010/main" val="18402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8EE9A5-6195-C8BD-DA44-F79AD28413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DAFCADB-3274-7601-C2D5-99C98A884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6D403C-96C9-271A-08C8-078286AF4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E13772D-D5E2-E091-F88C-A4C57FBA9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61FE32-0CEB-42EB-A4D1-5C2514E3D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61E6FE9-48FF-27E9-7733-44DFA7D2C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11A1567-788D-C8F6-98D8-7FD132960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4497976-7405-0051-BFF9-A08EF2F8D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4160DE-231F-9C61-F98F-AE3593D625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5EFB42A-5310-65E5-B87B-D80D7B230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6C60DC8-C05E-9195-33FB-370A2A5A2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D3AA113-0849-5BA5-F99F-FFBFA9F7B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5E91C9-5192-1327-AA7D-0ED1BDD89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2731" y="1542402"/>
            <a:ext cx="5186842" cy="2387918"/>
          </a:xfrm>
        </p:spPr>
        <p:txBody>
          <a:bodyPr anchor="b">
            <a:normAutofit/>
          </a:bodyPr>
          <a:lstStyle/>
          <a:p>
            <a:r>
              <a:rPr lang="en-US" sz="5200">
                <a:solidFill>
                  <a:schemeClr val="tx2"/>
                </a:solidFill>
              </a:rPr>
              <a:t>Extra Slides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E0B1803-F21C-A59E-CFC4-A82A2EEFE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8BA7A96-3722-26BF-2EA7-EAF2535F67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D344296-282A-953D-75C8-B2DB8482C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4A0671A-D146-E1BE-A370-F6D89739B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EAAEC4-8BF2-EFB3-9E88-844A57D0B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1497E65-0ADC-CF76-D7E9-53E6B9E2E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18EB4EB-451C-EDF3-B9BF-977B82B91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F3B8C46-47D0-86B3-E564-69BE8C7EAC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7A21C9A-B184-DAAC-9B95-D33FD89F2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CA50776-527E-5A91-312B-09D166A8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586924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1E2E6C-3D77-919E-3B26-F8812B36F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FE7C2A6-9D67-96A7-17DE-1C02350F2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2395289-CF0F-F214-1C07-BADD68B363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5BC08CB-FB58-DC3A-CFA9-60B7A63DA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C3BC989-41B3-7F66-A6E5-7AAC68138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F750431-F99B-F588-10EF-82BB2DD92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67D4BF4-C886-7DD9-15CF-4DEB66A18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2E0BB34-3BB0-82D9-3641-E5407EC10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13A78AF-1869-9978-6793-57FE964D2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464C549-881E-86C6-2524-A0D874152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BE7619-FA06-A919-E664-A51D0C404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 descr="A graph showing the number of planets&#10;&#10;AI-generated content may be incorrect.">
            <a:extLst>
              <a:ext uri="{FF2B5EF4-FFF2-40B4-BE49-F238E27FC236}">
                <a16:creationId xmlns:a16="http://schemas.microsoft.com/office/drawing/2014/main" id="{475143FF-1279-B4A1-2752-B1F740C179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255" y="7883"/>
            <a:ext cx="9133489" cy="685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6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60DBF5-6D88-2BAC-A207-EAC7A75EF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B26717E-2156-6C25-4816-0DD319ADF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9AD781-4866-D42A-BE49-B70737115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64BD50F-3F02-07FE-957C-E542D826F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F289948-CE95-30AF-A616-C4EA64B63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3E1562F-68D4-0B78-84DF-1335F60D9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EFEB630-FAEC-5E55-E3D3-90A0CBC1D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4630645-370B-9D91-F49A-05E198158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4B9CFA7-0787-D018-62A9-5A1EE5A76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919600B-F6B3-5BE6-A9EC-54C899DE7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61238DC-6FCB-C2AF-EDAA-BB78822CD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E045924-0B08-3453-A48D-E0395F5FED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15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6600A1-3E7B-DCB7-B5A7-3040E5D94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B1E30AD-9522-54F7-07D3-1C15714C2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B528009-455D-79C6-D3FC-38151D2520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0DDAC05-E48A-223F-C0F0-9373C384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D2DA3F9-9718-9643-DDC6-9827A143C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3E2602B-7916-7C92-80EE-9905F2DD4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FF18227-8A6B-4271-745F-BA8E6F118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2FD89FC-C173-70D9-2FAC-4C7D13ED2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D74D4FE-8242-49C6-FBFB-7CAF30EAC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9B230EF-3057-CE4C-17DA-55DD912C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67F11B4-28F9-28F3-E9E1-7736C8FBF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181EA59-4962-1D68-74A4-C5FAC1532C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1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2FAF2C-07A8-3D90-AB61-BA9FD2699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D37233C-8804-AC0C-C5E0-EE2AE6227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62224-EBA5-0A74-CD67-BA63F9A4B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41904B-BB3A-B655-F7FF-A1EC102FC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F665BB-854E-7BDD-25B2-A8CC2EFE9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7DF6B1-E858-C33B-07BA-6A46D50A2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EF9A88-6E24-8FC3-BC50-0432BF3F4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63BECD-2943-8259-2C1F-E71C3B051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F38B4E8-DFC2-E06C-00C9-18090FEE3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0CFC81-2430-C9BF-CDB3-62B3A896E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67C599-8949-6789-9153-036C14807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C1B4701-0A99-856E-D4B2-DEA6B9DAAD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  <p:pic>
        <p:nvPicPr>
          <p:cNvPr id="4" name="planet_discoveries_fast_gleam">
            <a:hlinkClick r:id="" action="ppaction://media"/>
            <a:extLst>
              <a:ext uri="{FF2B5EF4-FFF2-40B4-BE49-F238E27FC236}">
                <a16:creationId xmlns:a16="http://schemas.microsoft.com/office/drawing/2014/main" id="{2CE09436-349D-F5A9-7758-BF92614E06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744" y="7883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04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E9640C-F320-C9DD-6CBB-E1F8A5AFA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E3B17DB-87DF-5C4F-12EE-F61EA361F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B30276-FE6C-5ED4-DE2F-E4C148FC1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3FC1D4-CEEE-4477-D000-1909BFD59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95A5512-1AD3-B7AA-5F9D-EF30EB5D5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FDAF58-DEAF-0BE1-1F2F-E180AC275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5671E8F-D2C6-CF75-1843-5DDC0BC39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A07EA9-48C2-1A70-FD6A-49C3D21A8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959A19A-AC38-8B61-9F05-E070B8EE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EEB677B-77CA-F3C2-7A7F-26BDC75B7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04C6CF6-ECB1-D3FD-CA3C-1E5416CCE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803C2F9-B7AC-82F5-72CE-CB260D7FEF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8" cy="685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835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2FAF2C-07A8-3D90-AB61-BA9FD2699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D37233C-8804-AC0C-C5E0-EE2AE6227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62224-EBA5-0A74-CD67-BA63F9A4B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41904B-BB3A-B655-F7FF-A1EC102FC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F665BB-854E-7BDD-25B2-A8CC2EFE9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7DF6B1-E858-C33B-07BA-6A46D50A2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EF9A88-6E24-8FC3-BC50-0432BF3F4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63BECD-2943-8259-2C1F-E71C3B051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F38B4E8-DFC2-E06C-00C9-18090FEE3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0CFC81-2430-C9BF-CDB3-62B3A896E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67C599-8949-6789-9153-036C14807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C1B4701-0A99-856E-D4B2-DEA6B9DAAD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  <p:pic>
        <p:nvPicPr>
          <p:cNvPr id="4" name="planet_discoveries_superearth">
            <a:hlinkClick r:id="" action="ppaction://media"/>
            <a:extLst>
              <a:ext uri="{FF2B5EF4-FFF2-40B4-BE49-F238E27FC236}">
                <a16:creationId xmlns:a16="http://schemas.microsoft.com/office/drawing/2014/main" id="{627FDF55-1756-600E-E71F-068DA94680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744" y="788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62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2FAF2C-07A8-3D90-AB61-BA9FD2699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D37233C-8804-AC0C-C5E0-EE2AE6227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62224-EBA5-0A74-CD67-BA63F9A4B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41904B-BB3A-B655-F7FF-A1EC102FC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F665BB-854E-7BDD-25B2-A8CC2EFE9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7DF6B1-E858-C33B-07BA-6A46D50A2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EF9A88-6E24-8FC3-BC50-0432BF3F4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63BECD-2943-8259-2C1F-E71C3B051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F38B4E8-DFC2-E06C-00C9-18090FEE3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0CFC81-2430-C9BF-CDB3-62B3A896E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67C599-8949-6789-9153-036C14807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C1B4701-0A99-856E-D4B2-DEA6B9DAAD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  <p:pic>
        <p:nvPicPr>
          <p:cNvPr id="2" name="planet_discoveries_supermerc">
            <a:hlinkClick r:id="" action="ppaction://media"/>
            <a:extLst>
              <a:ext uri="{FF2B5EF4-FFF2-40B4-BE49-F238E27FC236}">
                <a16:creationId xmlns:a16="http://schemas.microsoft.com/office/drawing/2014/main" id="{69D42385-8755-0238-9A03-2658E191A5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744" y="7883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58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2FAF2C-07A8-3D90-AB61-BA9FD2699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D37233C-8804-AC0C-C5E0-EE2AE6227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62224-EBA5-0A74-CD67-BA63F9A4B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41904B-BB3A-B655-F7FF-A1EC102FC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F665BB-854E-7BDD-25B2-A8CC2EFE9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7DF6B1-E858-C33B-07BA-6A46D50A2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EF9A88-6E24-8FC3-BC50-0432BF3F4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63BECD-2943-8259-2C1F-E71C3B051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F38B4E8-DFC2-E06C-00C9-18090FEE3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0CFC81-2430-C9BF-CDB3-62B3A896E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67C599-8949-6789-9153-036C14807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C1B4701-0A99-856E-D4B2-DEA6B9DAAD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  <p:pic>
        <p:nvPicPr>
          <p:cNvPr id="4" name="planet_discoveries_hheenvelope">
            <a:hlinkClick r:id="" action="ppaction://media"/>
            <a:extLst>
              <a:ext uri="{FF2B5EF4-FFF2-40B4-BE49-F238E27FC236}">
                <a16:creationId xmlns:a16="http://schemas.microsoft.com/office/drawing/2014/main" id="{99209666-205C-EB2A-74D2-830ECFD009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744" y="788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7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2FAF2C-07A8-3D90-AB61-BA9FD2699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D37233C-8804-AC0C-C5E0-EE2AE6227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62224-EBA5-0A74-CD67-BA63F9A4B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41904B-BB3A-B655-F7FF-A1EC102FC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F665BB-854E-7BDD-25B2-A8CC2EFE9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7DF6B1-E858-C33B-07BA-6A46D50A2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EF9A88-6E24-8FC3-BC50-0432BF3F4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63BECD-2943-8259-2C1F-E71C3B051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F38B4E8-DFC2-E06C-00C9-18090FEE3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0CFC81-2430-C9BF-CDB3-62B3A896E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67C599-8949-6789-9153-036C14807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C1B4701-0A99-856E-D4B2-DEA6B9DAAD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  <p:pic>
        <p:nvPicPr>
          <p:cNvPr id="2" name="planet_discoveries_waterworld">
            <a:hlinkClick r:id="" action="ppaction://media"/>
            <a:extLst>
              <a:ext uri="{FF2B5EF4-FFF2-40B4-BE49-F238E27FC236}">
                <a16:creationId xmlns:a16="http://schemas.microsoft.com/office/drawing/2014/main" id="{2A47FCFA-622A-F6FF-1BB5-78B729E456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744" y="8046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8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27F724-109B-B622-9397-B4BCFA492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A5ACBBD-E8B6-B6E3-8680-B0D0DBBF7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C6BD58-1891-56D8-B8CB-C97B27F994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770BAC8-905C-8D0A-2E5D-1C340803D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F0FF4CA-D56F-FFB7-E47F-9131998EE7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7380836-41BF-5960-AE8B-B446B0A13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FFE0F77-AB75-E2BB-8384-87EC63600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625C26F-2B81-1F27-CAF9-2DC6921973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F67BB85-052E-7134-3632-93337FD9B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1157EE1-7125-DAE0-9935-BD7B6DAEF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967E29C-DFBC-1B21-D2F2-29C34F4C6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Title 1">
            <a:extLst>
              <a:ext uri="{FF2B5EF4-FFF2-40B4-BE49-F238E27FC236}">
                <a16:creationId xmlns:a16="http://schemas.microsoft.com/office/drawing/2014/main" id="{F48B4344-250C-3BF5-80F7-4531459A1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Determining Equations of State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F6E78D74-ED1A-03A9-18DD-2414268F1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733" y="2245612"/>
            <a:ext cx="7048500" cy="800100"/>
          </a:xfrm>
          <a:prstGeom prst="rect">
            <a:avLst/>
          </a:prstGeom>
        </p:spPr>
      </p:pic>
      <p:pic>
        <p:nvPicPr>
          <p:cNvPr id="57" name="Picture 56" descr="A number of symbols on a white background&#10;&#10;AI-generated content may be incorrect.">
            <a:extLst>
              <a:ext uri="{FF2B5EF4-FFF2-40B4-BE49-F238E27FC236}">
                <a16:creationId xmlns:a16="http://schemas.microsoft.com/office/drawing/2014/main" id="{3673F75E-B8FB-28D8-997B-7F9A560C1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352" y="3805694"/>
            <a:ext cx="6467867" cy="781050"/>
          </a:xfrm>
          <a:prstGeom prst="rect">
            <a:avLst/>
          </a:prstGeom>
        </p:spPr>
      </p:pic>
      <p:pic>
        <p:nvPicPr>
          <p:cNvPr id="59" name="Picture 58" descr="A math equations on a white background&#10;&#10;AI-generated content may be incorrect.">
            <a:extLst>
              <a:ext uri="{FF2B5EF4-FFF2-40B4-BE49-F238E27FC236}">
                <a16:creationId xmlns:a16="http://schemas.microsoft.com/office/drawing/2014/main" id="{EAFDFFEC-66B8-2319-F638-2B730CBB6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9477" y="5061777"/>
            <a:ext cx="6600825" cy="153363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4DE795F3-3ED1-EDBA-D44D-3CF05ACE5C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3617" y="1893794"/>
            <a:ext cx="2061972" cy="1512795"/>
          </a:xfrm>
          <a:prstGeom prst="rect">
            <a:avLst/>
          </a:prstGeom>
        </p:spPr>
      </p:pic>
      <p:pic>
        <p:nvPicPr>
          <p:cNvPr id="63" name="Picture 62" descr="A diagram of a cylinder&#10;&#10;AI-generated content may be incorrect.">
            <a:extLst>
              <a:ext uri="{FF2B5EF4-FFF2-40B4-BE49-F238E27FC236}">
                <a16:creationId xmlns:a16="http://schemas.microsoft.com/office/drawing/2014/main" id="{F9B2B1D7-2BE3-4E85-015A-80584EB344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9300" y="3427320"/>
            <a:ext cx="2370604" cy="1504949"/>
          </a:xfrm>
          <a:prstGeom prst="rect">
            <a:avLst/>
          </a:prstGeom>
        </p:spPr>
      </p:pic>
      <p:pic>
        <p:nvPicPr>
          <p:cNvPr id="65" name="Picture 64" descr="A diagram of a hexagon with red circles and white text&#10;&#10;AI-generated content may be incorrect.">
            <a:extLst>
              <a:ext uri="{FF2B5EF4-FFF2-40B4-BE49-F238E27FC236}">
                <a16:creationId xmlns:a16="http://schemas.microsoft.com/office/drawing/2014/main" id="{6414578A-FFBC-79B4-4129-2DFEDA92A4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64416" y="5163392"/>
            <a:ext cx="2517961" cy="1338544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D025551-0BED-FDEA-1C33-5B54A6FA57D8}"/>
              </a:ext>
            </a:extLst>
          </p:cNvPr>
          <p:cNvSpPr txBox="1"/>
          <p:nvPr/>
        </p:nvSpPr>
        <p:spPr>
          <a:xfrm>
            <a:off x="106288" y="2469931"/>
            <a:ext cx="16674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&lt;100s of </a:t>
            </a:r>
            <a:r>
              <a:rPr lang="en-US" err="1"/>
              <a:t>GPa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52D99CF-50D4-B7FE-D7F4-2B527003FDCC}"/>
              </a:ext>
            </a:extLst>
          </p:cNvPr>
          <p:cNvSpPr txBox="1"/>
          <p:nvPr/>
        </p:nvSpPr>
        <p:spPr>
          <a:xfrm>
            <a:off x="106288" y="4005136"/>
            <a:ext cx="16674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~</a:t>
            </a:r>
            <a:r>
              <a:rPr lang="en-US" err="1"/>
              <a:t>TPa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B35CABC-93EA-C326-CE53-67641F40F7F2}"/>
              </a:ext>
            </a:extLst>
          </p:cNvPr>
          <p:cNvSpPr txBox="1"/>
          <p:nvPr/>
        </p:nvSpPr>
        <p:spPr>
          <a:xfrm>
            <a:off x="106287" y="5641195"/>
            <a:ext cx="16674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&gt;</a:t>
            </a:r>
            <a:r>
              <a:rPr lang="en-US" err="1"/>
              <a:t>TPa</a:t>
            </a:r>
          </a:p>
        </p:txBody>
      </p:sp>
      <p:sp>
        <p:nvSpPr>
          <p:cNvPr id="73" name="Text Placeholder 1">
            <a:extLst>
              <a:ext uri="{FF2B5EF4-FFF2-40B4-BE49-F238E27FC236}">
                <a16:creationId xmlns:a16="http://schemas.microsoft.com/office/drawing/2014/main" id="{FD14D4ED-24B0-CA81-F999-05A27625AEB3}"/>
              </a:ext>
            </a:extLst>
          </p:cNvPr>
          <p:cNvSpPr txBox="1">
            <a:spLocks/>
          </p:cNvSpPr>
          <p:nvPr/>
        </p:nvSpPr>
        <p:spPr>
          <a:xfrm>
            <a:off x="129335" y="1485413"/>
            <a:ext cx="1627935" cy="406379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Pressure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BAD962D8-CAB9-EDA3-89AC-77AE87E52C3E}"/>
              </a:ext>
            </a:extLst>
          </p:cNvPr>
          <p:cNvCxnSpPr/>
          <p:nvPr/>
        </p:nvCxnSpPr>
        <p:spPr>
          <a:xfrm flipH="1">
            <a:off x="1761294" y="1624106"/>
            <a:ext cx="2821" cy="50263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CDEB01E9-2322-7802-4C0F-E92AA5ED4C80}"/>
              </a:ext>
            </a:extLst>
          </p:cNvPr>
          <p:cNvSpPr txBox="1"/>
          <p:nvPr/>
        </p:nvSpPr>
        <p:spPr>
          <a:xfrm>
            <a:off x="1973742" y="6462678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/>
              <a:t>Top to bottom: Mao et al. (2018), Duffy &amp; Smith (2019), Tsuchiya &amp; Tsuchiya (2011)</a:t>
            </a:r>
            <a:endParaRPr lang="en-US"/>
          </a:p>
        </p:txBody>
      </p:sp>
      <p:sp>
        <p:nvSpPr>
          <p:cNvPr id="79" name="Text Placeholder 2">
            <a:extLst>
              <a:ext uri="{FF2B5EF4-FFF2-40B4-BE49-F238E27FC236}">
                <a16:creationId xmlns:a16="http://schemas.microsoft.com/office/drawing/2014/main" id="{457E67F7-2AC9-6606-74DE-B28426E05F12}"/>
              </a:ext>
            </a:extLst>
          </p:cNvPr>
          <p:cNvSpPr txBox="1">
            <a:spLocks/>
          </p:cNvSpPr>
          <p:nvPr/>
        </p:nvSpPr>
        <p:spPr>
          <a:xfrm>
            <a:off x="5951921" y="1489895"/>
            <a:ext cx="5235379" cy="40637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/>
              <a:t>Function</a:t>
            </a:r>
          </a:p>
        </p:txBody>
      </p:sp>
      <p:sp>
        <p:nvSpPr>
          <p:cNvPr id="81" name="Text Placeholder 1">
            <a:extLst>
              <a:ext uri="{FF2B5EF4-FFF2-40B4-BE49-F238E27FC236}">
                <a16:creationId xmlns:a16="http://schemas.microsoft.com/office/drawing/2014/main" id="{1E42B006-87BC-C54B-B99E-929A653C55BE}"/>
              </a:ext>
            </a:extLst>
          </p:cNvPr>
          <p:cNvSpPr txBox="1">
            <a:spLocks/>
          </p:cNvSpPr>
          <p:nvPr/>
        </p:nvSpPr>
        <p:spPr>
          <a:xfrm>
            <a:off x="850994" y="1489895"/>
            <a:ext cx="5157787" cy="4063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/>
              <a:t>Experiment</a:t>
            </a:r>
          </a:p>
        </p:txBody>
      </p:sp>
    </p:spTree>
    <p:extLst>
      <p:ext uri="{BB962C8B-B14F-4D97-AF65-F5344CB8AC3E}">
        <p14:creationId xmlns:p14="http://schemas.microsoft.com/office/powerpoint/2010/main" val="37550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A9E381-E5ED-0B65-1E91-6927AAAE8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6E58E62-DFF2-5E18-891C-246624980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8558E48-C415-245E-1A21-B62F7D126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3DBF77E-62D1-1EC4-9CD6-F5890B45A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92FD9D-74FC-615A-8103-D1A24013A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0767630-CACE-DC88-4DEB-7CE143C656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92F11A6-DAA8-C6A2-86B8-D75EFFD55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7F523EF-C73F-7527-074F-CB3D40C51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1391A32-2E0B-8843-C1FF-5C74FBB01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32B5E00-5DCF-C706-A98F-48EB1D153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F94049B-243A-2618-7C26-F471999E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8FF5C3E8-8E91-B0CF-D437-A96582C72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Sub-Neptune Mystery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4936735-AD42-0F87-8FB9-82DA29237813}"/>
              </a:ext>
            </a:extLst>
          </p:cNvPr>
          <p:cNvGrpSpPr/>
          <p:nvPr/>
        </p:nvGrpSpPr>
        <p:grpSpPr>
          <a:xfrm>
            <a:off x="849602" y="2316644"/>
            <a:ext cx="8958564" cy="3383116"/>
            <a:chOff x="849602" y="2316644"/>
            <a:chExt cx="8958564" cy="3383116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0C0DD60-B3F8-A844-CE41-0223057A88FD}"/>
                </a:ext>
              </a:extLst>
            </p:cNvPr>
            <p:cNvGrpSpPr/>
            <p:nvPr/>
          </p:nvGrpSpPr>
          <p:grpSpPr>
            <a:xfrm>
              <a:off x="7064966" y="2636602"/>
              <a:ext cx="2743200" cy="2743200"/>
              <a:chOff x="7064966" y="2636602"/>
              <a:chExt cx="2743200" cy="2743200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0767AA11-2E79-13B8-6FDD-BBC4FBAB76CD}"/>
                  </a:ext>
                </a:extLst>
              </p:cNvPr>
              <p:cNvSpPr/>
              <p:nvPr/>
            </p:nvSpPr>
            <p:spPr>
              <a:xfrm>
                <a:off x="7064966" y="2636602"/>
                <a:ext cx="2743200" cy="2743200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C0E3CE5D-AC50-E224-F3A8-7A2DEDC2733A}"/>
                  </a:ext>
                </a:extLst>
              </p:cNvPr>
              <p:cNvSpPr/>
              <p:nvPr/>
            </p:nvSpPr>
            <p:spPr>
              <a:xfrm>
                <a:off x="7461393" y="3044967"/>
                <a:ext cx="1947672" cy="19476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F4CA3119-4331-9771-66D1-2CB77FD69475}"/>
                  </a:ext>
                </a:extLst>
              </p:cNvPr>
              <p:cNvSpPr/>
              <p:nvPr/>
            </p:nvSpPr>
            <p:spPr>
              <a:xfrm>
                <a:off x="7923165" y="3496138"/>
                <a:ext cx="1024128" cy="1024128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98B3D6A-A5AF-659D-63CB-44B75926D48F}"/>
                </a:ext>
              </a:extLst>
            </p:cNvPr>
            <p:cNvGrpSpPr/>
            <p:nvPr/>
          </p:nvGrpSpPr>
          <p:grpSpPr>
            <a:xfrm>
              <a:off x="849602" y="2636602"/>
              <a:ext cx="2743200" cy="2743200"/>
              <a:chOff x="849602" y="2636602"/>
              <a:chExt cx="2743200" cy="2743200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4EADC45C-7946-2BEA-C0AF-B0AB70EABA39}"/>
                  </a:ext>
                </a:extLst>
              </p:cNvPr>
              <p:cNvSpPr/>
              <p:nvPr/>
            </p:nvSpPr>
            <p:spPr>
              <a:xfrm>
                <a:off x="849602" y="2636602"/>
                <a:ext cx="2743200" cy="2743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CEDEFFDD-0C44-6185-D58D-0708525BAB9E}"/>
                  </a:ext>
                </a:extLst>
              </p:cNvPr>
              <p:cNvSpPr/>
              <p:nvPr/>
            </p:nvSpPr>
            <p:spPr>
              <a:xfrm>
                <a:off x="907701" y="2701215"/>
                <a:ext cx="2624328" cy="2624328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17C1D623-E419-B410-9FC1-7A435DF25DF3}"/>
                  </a:ext>
                </a:extLst>
              </p:cNvPr>
              <p:cNvSpPr/>
              <p:nvPr/>
            </p:nvSpPr>
            <p:spPr>
              <a:xfrm>
                <a:off x="1456341" y="3244678"/>
                <a:ext cx="1527048" cy="1527048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F26FAED-58E1-C6EF-FB3B-F423FBD111EF}"/>
                  </a:ext>
                </a:extLst>
              </p:cNvPr>
              <p:cNvSpPr/>
              <p:nvPr/>
            </p:nvSpPr>
            <p:spPr>
              <a:xfrm>
                <a:off x="1799241" y="3587578"/>
                <a:ext cx="841248" cy="841248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23C3E9E-03D4-19B8-F2EE-8C2A4E791AAC}"/>
                </a:ext>
              </a:extLst>
            </p:cNvPr>
            <p:cNvCxnSpPr/>
            <p:nvPr/>
          </p:nvCxnSpPr>
          <p:spPr>
            <a:xfrm>
              <a:off x="5330952" y="2316644"/>
              <a:ext cx="0" cy="33831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F68FA0D-F053-FC13-CA11-607F8DD331D8}"/>
              </a:ext>
            </a:extLst>
          </p:cNvPr>
          <p:cNvSpPr txBox="1"/>
          <p:nvPr/>
        </p:nvSpPr>
        <p:spPr>
          <a:xfrm>
            <a:off x="1513229" y="5910154"/>
            <a:ext cx="1413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Water World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A33F053-B85A-03D7-8798-0B677BBC9716}"/>
              </a:ext>
            </a:extLst>
          </p:cNvPr>
          <p:cNvSpPr txBox="1"/>
          <p:nvPr/>
        </p:nvSpPr>
        <p:spPr>
          <a:xfrm>
            <a:off x="7520651" y="5910154"/>
            <a:ext cx="182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H/He-enveloped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867D6AF-8632-32CD-48C3-2EE791FDC4C6}"/>
              </a:ext>
            </a:extLst>
          </p:cNvPr>
          <p:cNvSpPr txBox="1"/>
          <p:nvPr/>
        </p:nvSpPr>
        <p:spPr>
          <a:xfrm>
            <a:off x="1401679" y="6256446"/>
            <a:ext cx="163637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/>
              <a:t>50% Water, 50% Earthlike</a:t>
            </a:r>
            <a:br>
              <a:rPr lang="en-US" sz="1000"/>
            </a:br>
            <a:r>
              <a:rPr lang="en-US" sz="1000"/>
              <a:t>700 K Equilibrium T</a:t>
            </a:r>
            <a:br>
              <a:rPr lang="en-US" sz="1000"/>
            </a:br>
            <a:r>
              <a:rPr lang="en-US" sz="1000"/>
              <a:t>To Scale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9A98BE8-1E8F-71EF-7B3F-13FE36102BAB}"/>
              </a:ext>
            </a:extLst>
          </p:cNvPr>
          <p:cNvSpPr txBox="1"/>
          <p:nvPr/>
        </p:nvSpPr>
        <p:spPr>
          <a:xfrm>
            <a:off x="7617042" y="6256446"/>
            <a:ext cx="163637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/>
              <a:t>1% H/He, 99% Earthlike</a:t>
            </a:r>
            <a:br>
              <a:rPr lang="en-US" sz="1000"/>
            </a:br>
            <a:r>
              <a:rPr lang="en-US" sz="1000"/>
              <a:t>298 K Equilibrium T</a:t>
            </a:r>
            <a:br>
              <a:rPr lang="en-US" sz="1000"/>
            </a:br>
            <a:r>
              <a:rPr lang="en-US" sz="1000"/>
              <a:t>To Scale</a:t>
            </a:r>
          </a:p>
        </p:txBody>
      </p:sp>
    </p:spTree>
    <p:extLst>
      <p:ext uri="{BB962C8B-B14F-4D97-AF65-F5344CB8AC3E}">
        <p14:creationId xmlns:p14="http://schemas.microsoft.com/office/powerpoint/2010/main" val="1917358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36319B-E8D0-AA54-F508-2DBEA9BC0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4414EA1-A7A6-E431-1AD2-F4DF72E94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57B9115-FFD0-2FF1-06FF-7EC0163D56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CC61BC4-AD24-089B-3790-870C1C1F4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360BBCC-1C77-DF99-3287-27F73D2E2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F4C60AF-F23B-49B1-56FA-EAEE8E797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DC9E413-3585-283E-15EA-3BE2F47CD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216EC5A-9CAD-DCA6-26BA-B8311716D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1189B4-C74C-28D9-E748-2D04AEF8E8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937535D-4D7E-45D9-E4D4-E3164D6EC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60B6399-E88F-DEA1-A044-1B0B353B7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25C0E09-9420-E78D-1FAC-A1F47DD137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8" cy="685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458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575743-3C92-56FC-856C-66AD5B0E0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>
            <a:extLst>
              <a:ext uri="{FF2B5EF4-FFF2-40B4-BE49-F238E27FC236}">
                <a16:creationId xmlns:a16="http://schemas.microsoft.com/office/drawing/2014/main" id="{14352396-4F13-037F-A718-627C6D7FEABE}"/>
              </a:ext>
            </a:extLst>
          </p:cNvPr>
          <p:cNvSpPr/>
          <p:nvPr/>
        </p:nvSpPr>
        <p:spPr>
          <a:xfrm>
            <a:off x="9076716" y="2072532"/>
            <a:ext cx="2548717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C3178BF-9FBE-9671-C6CB-0F658233A3E8}"/>
              </a:ext>
            </a:extLst>
          </p:cNvPr>
          <p:cNvSpPr/>
          <p:nvPr/>
        </p:nvSpPr>
        <p:spPr>
          <a:xfrm>
            <a:off x="5359397" y="5950678"/>
            <a:ext cx="1473200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3D43286-AFA8-1F7C-2B14-57D46012942C}"/>
              </a:ext>
            </a:extLst>
          </p:cNvPr>
          <p:cNvSpPr/>
          <p:nvPr/>
        </p:nvSpPr>
        <p:spPr>
          <a:xfrm>
            <a:off x="3846857" y="1997964"/>
            <a:ext cx="4498281" cy="637360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1C05AB8-60C2-F6A3-9BD5-706BDB39A417}"/>
              </a:ext>
            </a:extLst>
          </p:cNvPr>
          <p:cNvSpPr/>
          <p:nvPr/>
        </p:nvSpPr>
        <p:spPr>
          <a:xfrm>
            <a:off x="1737360" y="2063247"/>
            <a:ext cx="1473200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7E34B7-0BEB-BF46-1B44-5B5BB5562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B829C61-8108-0426-D985-00917CFCE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F550F73-25E4-87F9-DCAC-B74A0F273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E745E33-E9CD-1DB5-E605-1E9D6E5D8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7D5C4D8-CBF7-F63D-EF92-A96B4E802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852FD9A-FD38-45CB-542C-2FFFB3C7B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DA598E6-655F-8E1F-BDD4-7226E0324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B25DC76-98E3-A93E-89CD-9B971A896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ACEA1B2-7CDF-641F-21F9-085B96D57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5C033CA-43D5-E128-C5C8-ABD45706E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CE0D53B-499B-6972-8990-8195341CC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M-R Curves: Composition from Observation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C069B-1645-03C5-CD9B-75B84A589167}"/>
              </a:ext>
            </a:extLst>
          </p:cNvPr>
          <p:cNvSpPr txBox="1"/>
          <p:nvPr/>
        </p:nvSpPr>
        <p:spPr>
          <a:xfrm>
            <a:off x="1923485" y="2063247"/>
            <a:ext cx="10624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Mass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1A2479-6E23-9DEA-C8BF-FCC61050A0F9}"/>
              </a:ext>
            </a:extLst>
          </p:cNvPr>
          <p:cNvSpPr txBox="1"/>
          <p:nvPr/>
        </p:nvSpPr>
        <p:spPr>
          <a:xfrm>
            <a:off x="4033928" y="4042743"/>
            <a:ext cx="41241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Interior Structure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177C3D-0466-14E2-46BB-51BC776243F7}"/>
              </a:ext>
            </a:extLst>
          </p:cNvPr>
          <p:cNvSpPr txBox="1"/>
          <p:nvPr/>
        </p:nvSpPr>
        <p:spPr>
          <a:xfrm>
            <a:off x="5428669" y="5938877"/>
            <a:ext cx="133466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Radius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9F05207-3AED-C292-95C0-179E3D763F7A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2454700" y="2617245"/>
            <a:ext cx="3641299" cy="14254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C233D42-F370-F479-4543-494F4F788005}"/>
              </a:ext>
            </a:extLst>
          </p:cNvPr>
          <p:cNvSpPr txBox="1"/>
          <p:nvPr/>
        </p:nvSpPr>
        <p:spPr>
          <a:xfrm>
            <a:off x="9206084" y="2039645"/>
            <a:ext cx="23374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Composition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CA381D9-F030-A40B-4391-E3B5FC8C9EFD}"/>
              </a:ext>
            </a:extLst>
          </p:cNvPr>
          <p:cNvSpPr txBox="1"/>
          <p:nvPr/>
        </p:nvSpPr>
        <p:spPr>
          <a:xfrm>
            <a:off x="3968461" y="2055811"/>
            <a:ext cx="42550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Equilibrium Temperature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7197A34-5ECF-B246-2FA0-6059A9789EEA}"/>
              </a:ext>
            </a:extLst>
          </p:cNvPr>
          <p:cNvCxnSpPr>
            <a:cxnSpLocks/>
            <a:stCxn id="24" idx="2"/>
            <a:endCxn id="5" idx="0"/>
          </p:cNvCxnSpPr>
          <p:nvPr/>
        </p:nvCxnSpPr>
        <p:spPr>
          <a:xfrm>
            <a:off x="6095999" y="2609809"/>
            <a:ext cx="0" cy="14329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B79F88B-7A4B-59FF-EAD9-8EEA69686DB4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 flipH="1">
            <a:off x="6095999" y="2593643"/>
            <a:ext cx="4278835" cy="1449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C428144-9DB7-13F4-C269-A2DB928A545E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6095999" y="4596741"/>
            <a:ext cx="1" cy="1342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F98C7F2-9F60-B081-9A09-31F1096738EA}"/>
              </a:ext>
            </a:extLst>
          </p:cNvPr>
          <p:cNvSpPr txBox="1"/>
          <p:nvPr/>
        </p:nvSpPr>
        <p:spPr>
          <a:xfrm>
            <a:off x="400149" y="4877048"/>
            <a:ext cx="23914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FF0000"/>
                </a:solidFill>
              </a:rPr>
              <a:t>Measured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B95F81-389A-7954-B606-186284BA5F63}"/>
              </a:ext>
            </a:extLst>
          </p:cNvPr>
          <p:cNvSpPr txBox="1"/>
          <p:nvPr/>
        </p:nvSpPr>
        <p:spPr>
          <a:xfrm>
            <a:off x="639862" y="5584934"/>
            <a:ext cx="19119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00B0F0"/>
                </a:solidFill>
              </a:rPr>
              <a:t>Inferred</a:t>
            </a:r>
          </a:p>
        </p:txBody>
      </p:sp>
    </p:spTree>
    <p:extLst>
      <p:ext uri="{BB962C8B-B14F-4D97-AF65-F5344CB8AC3E}">
        <p14:creationId xmlns:p14="http://schemas.microsoft.com/office/powerpoint/2010/main" val="38564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0A7E78-006F-1404-3447-8C24AF51A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>
            <a:extLst>
              <a:ext uri="{FF2B5EF4-FFF2-40B4-BE49-F238E27FC236}">
                <a16:creationId xmlns:a16="http://schemas.microsoft.com/office/drawing/2014/main" id="{BCD514DD-AC11-430F-67FA-C88EA8D6E292}"/>
              </a:ext>
            </a:extLst>
          </p:cNvPr>
          <p:cNvSpPr/>
          <p:nvPr/>
        </p:nvSpPr>
        <p:spPr>
          <a:xfrm>
            <a:off x="9076716" y="2072532"/>
            <a:ext cx="2548717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723B4E2-1081-16F3-4AA0-C740D4E96F77}"/>
              </a:ext>
            </a:extLst>
          </p:cNvPr>
          <p:cNvSpPr/>
          <p:nvPr/>
        </p:nvSpPr>
        <p:spPr>
          <a:xfrm>
            <a:off x="5359397" y="5950678"/>
            <a:ext cx="1473200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59761ED-68EE-E7FB-C6EC-98EB31B9A187}"/>
              </a:ext>
            </a:extLst>
          </p:cNvPr>
          <p:cNvSpPr/>
          <p:nvPr/>
        </p:nvSpPr>
        <p:spPr>
          <a:xfrm>
            <a:off x="3846857" y="1997964"/>
            <a:ext cx="4498281" cy="637360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593E50C-C71F-9188-E7EB-FC076849CC28}"/>
              </a:ext>
            </a:extLst>
          </p:cNvPr>
          <p:cNvSpPr/>
          <p:nvPr/>
        </p:nvSpPr>
        <p:spPr>
          <a:xfrm>
            <a:off x="1737360" y="2063247"/>
            <a:ext cx="1473200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709298C-E559-9EE0-B003-73821B99B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7261A6C-FF16-B5E2-40B5-935EB9185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690BC4C-E6E6-950C-CF2E-FEDC1FD17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141FA70-CDF3-7C4E-7CA5-F2A796A58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C2D4107-1434-6B94-7B55-F1A36CE79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BDBFDE0-C565-BD22-57E7-443352D37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4FD4F4C-296D-F4B0-3874-DCB280E14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1BEFD48-FFF9-BFB9-6B1B-192AD2452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A26CFD-A63F-AA1E-50B0-74310D72C4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6A65BB-5928-6291-BF33-E52C6D705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509F5CA-CAD9-68E3-C0C4-AEE608129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M-R Curves: Radius from Formation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995D03-B640-AFC5-9D92-109AA125BA48}"/>
              </a:ext>
            </a:extLst>
          </p:cNvPr>
          <p:cNvSpPr txBox="1"/>
          <p:nvPr/>
        </p:nvSpPr>
        <p:spPr>
          <a:xfrm>
            <a:off x="1923485" y="2063247"/>
            <a:ext cx="10624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Mass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0950E-64BA-0844-FA7F-A17F5893466E}"/>
              </a:ext>
            </a:extLst>
          </p:cNvPr>
          <p:cNvSpPr txBox="1"/>
          <p:nvPr/>
        </p:nvSpPr>
        <p:spPr>
          <a:xfrm>
            <a:off x="4033928" y="4042743"/>
            <a:ext cx="41241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Interior Structure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CFBDF0-F4F4-B254-4655-047AE520311B}"/>
              </a:ext>
            </a:extLst>
          </p:cNvPr>
          <p:cNvSpPr txBox="1"/>
          <p:nvPr/>
        </p:nvSpPr>
        <p:spPr>
          <a:xfrm>
            <a:off x="5428669" y="5938877"/>
            <a:ext cx="133466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Radius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A968E7C-1D1D-BA19-228D-F2A98C27C251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2454700" y="2617245"/>
            <a:ext cx="3641299" cy="14254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7707587-442C-A5CD-17A1-770242C67DFB}"/>
              </a:ext>
            </a:extLst>
          </p:cNvPr>
          <p:cNvSpPr txBox="1"/>
          <p:nvPr/>
        </p:nvSpPr>
        <p:spPr>
          <a:xfrm>
            <a:off x="9206084" y="2039645"/>
            <a:ext cx="23374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Composition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BF06A2-3811-E605-A372-CD4CC82EA7A8}"/>
              </a:ext>
            </a:extLst>
          </p:cNvPr>
          <p:cNvSpPr txBox="1"/>
          <p:nvPr/>
        </p:nvSpPr>
        <p:spPr>
          <a:xfrm>
            <a:off x="3968461" y="2055811"/>
            <a:ext cx="42550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Equilibrium Temperature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C3772F3-2603-64A6-EA1E-F1D18E922577}"/>
              </a:ext>
            </a:extLst>
          </p:cNvPr>
          <p:cNvCxnSpPr>
            <a:cxnSpLocks/>
            <a:stCxn id="24" idx="2"/>
            <a:endCxn id="5" idx="0"/>
          </p:cNvCxnSpPr>
          <p:nvPr/>
        </p:nvCxnSpPr>
        <p:spPr>
          <a:xfrm>
            <a:off x="6095999" y="2609809"/>
            <a:ext cx="0" cy="14329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757F927-F405-46FF-D2DC-262210C09425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 flipH="1">
            <a:off x="6095999" y="2593643"/>
            <a:ext cx="4278835" cy="1449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94C5FFF-CA5D-81AB-4E56-1D84DD6DCBA0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6095999" y="4596741"/>
            <a:ext cx="1" cy="1342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C5D0B48-E05E-D571-D62E-8C5C1A5EF477}"/>
              </a:ext>
            </a:extLst>
          </p:cNvPr>
          <p:cNvSpPr txBox="1"/>
          <p:nvPr/>
        </p:nvSpPr>
        <p:spPr>
          <a:xfrm>
            <a:off x="400149" y="4877048"/>
            <a:ext cx="23914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FF0000"/>
                </a:solidFill>
              </a:rPr>
              <a:t>Measured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8A566E8-12A6-3F76-AED7-789AD38C3FCD}"/>
              </a:ext>
            </a:extLst>
          </p:cNvPr>
          <p:cNvSpPr txBox="1"/>
          <p:nvPr/>
        </p:nvSpPr>
        <p:spPr>
          <a:xfrm>
            <a:off x="639862" y="5584934"/>
            <a:ext cx="19119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00B0F0"/>
                </a:solidFill>
              </a:rPr>
              <a:t>Inferred</a:t>
            </a:r>
          </a:p>
        </p:txBody>
      </p:sp>
    </p:spTree>
    <p:extLst>
      <p:ext uri="{BB962C8B-B14F-4D97-AF65-F5344CB8AC3E}">
        <p14:creationId xmlns:p14="http://schemas.microsoft.com/office/powerpoint/2010/main" val="252063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F0700C-35B3-D64E-78B8-40287376A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6B353A5-7904-6A4C-CF66-4E68B0E586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99FA8-3C4F-7282-0C03-6996E064A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FE3F95A-AF65-1041-6B4E-0C8486346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AC70428-2385-0D1D-EF91-0FAD5693D5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39CFEEA4-4F63-64D0-E8BF-8D5038BF9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E74C03D-9912-E4E1-687F-87AB15AAD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2335E06-F748-1FBE-B801-4EBB93B23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B7A476C-6F3D-14C6-4351-99853BE63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B475429-00F2-EAC8-944A-9E643A889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B75CC1-469D-E5DE-C2B5-969353D2E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C8C7E0B-8E28-1F69-85E6-CC000C7E5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808DAC8-7FC9-C911-161A-F4981E402C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112" y="2982064"/>
            <a:ext cx="5197280" cy="893871"/>
          </a:xfrm>
        </p:spPr>
        <p:txBody>
          <a:bodyPr anchor="b">
            <a:normAutofit/>
          </a:bodyPr>
          <a:lstStyle/>
          <a:p>
            <a:r>
              <a:rPr lang="en-US" sz="5200" dirty="0">
                <a:solidFill>
                  <a:schemeClr val="tx2"/>
                </a:solidFill>
                <a:ea typeface="+mj-lt"/>
                <a:cs typeface="+mj-lt"/>
              </a:rPr>
              <a:t>II. A New Model</a:t>
            </a:r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B061F84-2F0B-3DC7-C449-A1342E514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7F95AC3-6679-AC4F-B8B1-22613D8BF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E40A814-1C2E-B55C-9BF4-80A3F00B1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8DDD196-4339-8933-B9B6-A80E58D8C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8FF84F8-6274-206E-950E-54011F669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9FE872-B8DA-88B2-CDE4-71E23A126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0477C41-318A-5C87-1634-AA821986D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CA276AB-C1EB-AEC0-3F46-A65C39CC0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A666DD0-54D6-F5BA-2EE8-B59F80738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749D7C7-01D2-C07D-5441-7B6B2A95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796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972FA9-9A5A-1BA6-DCCE-99F83A7A4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112698A-C4C8-C81E-4ECA-07EFC89D9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32875D6-2B8A-0E5F-399B-090320ECA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C9FA545-3C5C-83BA-D383-CC33010C4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3D519B7-D984-C9AA-E09D-23751C6DA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727F802-CD37-71C9-9D34-0209F6BCB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0A7E87F-9B74-EE47-F086-DF6D98B7B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DC40668-7BF6-E1D1-E2FA-72DD478CD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22A0D8-CF20-D28F-4D1B-44AB4228B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71E0842-6436-95FE-DFBE-D81A1C22B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A1B9381-EF52-EDC3-4EBC-52EE55368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F489A9-713B-BBDD-3EB5-44FD41D7C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Updated Equations of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7F63D-5892-9B10-7170-00CB2B3C7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560" y="1369062"/>
            <a:ext cx="7379222" cy="54889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All Layers</a:t>
            </a:r>
          </a:p>
          <a:p>
            <a:pPr lvl="1"/>
            <a:r>
              <a:rPr lang="en-US" sz="1600" dirty="0"/>
              <a:t>EOS updated following latest experiments</a:t>
            </a:r>
          </a:p>
          <a:p>
            <a:pPr lvl="1"/>
            <a:r>
              <a:rPr lang="en-US" sz="1600" dirty="0"/>
              <a:t>Can be solid or molten</a:t>
            </a:r>
          </a:p>
          <a:p>
            <a:pPr lvl="1"/>
            <a:r>
              <a:rPr lang="en-US" sz="1600" dirty="0"/>
              <a:t>Several solid phases (iron: 3, mantle: 12+, water: 8)</a:t>
            </a:r>
          </a:p>
          <a:p>
            <a:pPr lvl="1"/>
            <a:r>
              <a:rPr lang="en-US" sz="1600" dirty="0"/>
              <a:t>Thermal terms in EOS included </a:t>
            </a:r>
            <a:r>
              <a:rPr lang="en-US" sz="1600" dirty="0">
                <a:ea typeface="+mn-lt"/>
                <a:cs typeface="+mn-lt"/>
              </a:rPr>
              <a:t>→ Less dense planets</a:t>
            </a:r>
          </a:p>
          <a:p>
            <a:r>
              <a:rPr lang="en-US" sz="2000" dirty="0"/>
              <a:t>Iron</a:t>
            </a:r>
            <a:endParaRPr lang="en-US" dirty="0"/>
          </a:p>
          <a:p>
            <a:pPr lvl="1"/>
            <a:r>
              <a:rPr lang="en-US" sz="1600" dirty="0"/>
              <a:t>New better-extrapolating EOS (Hakim et al. 2018) </a:t>
            </a:r>
            <a:r>
              <a:rPr lang="en-US" sz="1600" dirty="0">
                <a:ea typeface="+mn-lt"/>
                <a:cs typeface="+mn-lt"/>
              </a:rPr>
              <a:t>→ Denser planets</a:t>
            </a:r>
          </a:p>
          <a:p>
            <a:pPr lvl="1"/>
            <a:r>
              <a:rPr lang="en-US" sz="1600" dirty="0"/>
              <a:t>Inclusion of light elements in core (Like Earth) </a:t>
            </a:r>
            <a:r>
              <a:rPr lang="en-US" sz="1600" dirty="0">
                <a:ea typeface="+mn-lt"/>
                <a:cs typeface="+mn-lt"/>
              </a:rPr>
              <a:t>→ Less dense planets</a:t>
            </a:r>
          </a:p>
          <a:p>
            <a:pPr lvl="1"/>
            <a:r>
              <a:rPr lang="en-US" sz="1600" dirty="0"/>
              <a:t>Partitioning of light elements between solid and liquid core</a:t>
            </a:r>
          </a:p>
          <a:p>
            <a:r>
              <a:rPr lang="en-US" sz="2000" dirty="0"/>
              <a:t>Mantle</a:t>
            </a:r>
          </a:p>
          <a:p>
            <a:pPr lvl="1"/>
            <a:r>
              <a:rPr lang="en-US" sz="1600" dirty="0"/>
              <a:t>Gibbs free energy minimization (</a:t>
            </a:r>
            <a:r>
              <a:rPr lang="en-US" sz="1600" dirty="0" err="1">
                <a:ea typeface="+mn-lt"/>
                <a:cs typeface="+mn-lt"/>
              </a:rPr>
              <a:t>Stixrude</a:t>
            </a:r>
            <a:r>
              <a:rPr lang="en-US" sz="1600" dirty="0">
                <a:ea typeface="+mn-lt"/>
                <a:cs typeface="+mn-lt"/>
              </a:rPr>
              <a:t> &amp; Lithgow-</a:t>
            </a:r>
            <a:r>
              <a:rPr lang="en-US" sz="1600" dirty="0" err="1">
                <a:ea typeface="+mn-lt"/>
                <a:cs typeface="+mn-lt"/>
              </a:rPr>
              <a:t>Bertelloni</a:t>
            </a:r>
            <a:r>
              <a:rPr lang="en-US" sz="1600" dirty="0">
                <a:ea typeface="+mn-lt"/>
                <a:cs typeface="+mn-lt"/>
              </a:rPr>
              <a:t> 2024)</a:t>
            </a:r>
          </a:p>
          <a:p>
            <a:pPr lvl="1"/>
            <a:r>
              <a:rPr lang="en-US" sz="1600" dirty="0"/>
              <a:t>Inclusion of iron in mantle</a:t>
            </a:r>
            <a:r>
              <a:rPr lang="en-US" sz="1600" dirty="0">
                <a:ea typeface="+mn-lt"/>
                <a:cs typeface="+mn-lt"/>
              </a:rPr>
              <a:t> (Like Earth) → Denser planets</a:t>
            </a:r>
          </a:p>
          <a:p>
            <a:r>
              <a:rPr lang="en-US" sz="2000" dirty="0"/>
              <a:t>Water</a:t>
            </a:r>
          </a:p>
          <a:p>
            <a:pPr lvl="1"/>
            <a:r>
              <a:rPr lang="en-US" sz="1600" dirty="0"/>
              <a:t>AQUA model implemented (</a:t>
            </a:r>
            <a:r>
              <a:rPr lang="en-US" sz="1600" dirty="0" err="1"/>
              <a:t>Haldemann</a:t>
            </a:r>
            <a:r>
              <a:rPr lang="en-US" sz="1600" dirty="0"/>
              <a:t> et al. 2020) </a:t>
            </a:r>
            <a:r>
              <a:rPr lang="en-US" sz="1600" dirty="0">
                <a:ea typeface="+mn-lt"/>
                <a:cs typeface="+mn-lt"/>
              </a:rPr>
              <a:t>→ Denser planets</a:t>
            </a:r>
          </a:p>
          <a:p>
            <a:r>
              <a:rPr lang="en-US" sz="2000" dirty="0"/>
              <a:t>Hydrogen/Helium</a:t>
            </a:r>
          </a:p>
          <a:p>
            <a:pPr lvl="1"/>
            <a:r>
              <a:rPr lang="en-US" sz="1600" dirty="0"/>
              <a:t>Non-ideal mixing of H/He (Chabrier &amp; Debras 2021) </a:t>
            </a:r>
            <a:r>
              <a:rPr lang="en-US" sz="1600" dirty="0">
                <a:ea typeface="+mn-lt"/>
                <a:cs typeface="+mn-lt"/>
              </a:rPr>
              <a:t>→ Denser planets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43727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938EC5-98E7-D455-329B-C0BAB3BAA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AB5933F-F6DA-B251-0C9F-F3EDA276A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33DDAE9-2A08-188D-F102-6549739B0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A17BC24-477B-0D5B-1E3A-2A04FCAD6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3751DAF-89A6-7145-F33C-01225281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0F84CC1-2C53-84E7-6EEF-66E5DD51ED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331A753-6FF6-76A4-8FA2-8C9678CD2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EB80566-DC66-1ED8-2E78-D1E16FA5A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68B69AB-3720-7548-D2C3-93CF55C30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2FBC3F2-373B-4592-39C1-07C73EB0F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32C191C-2004-9763-ED15-55B69738E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diagram of a phase diagram&#10;&#10;AI-generated content may be incorrect.">
            <a:extLst>
              <a:ext uri="{FF2B5EF4-FFF2-40B4-BE49-F238E27FC236}">
                <a16:creationId xmlns:a16="http://schemas.microsoft.com/office/drawing/2014/main" id="{1592D15F-7E3A-74EF-6422-EDEC1C5BE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722" y="-2369"/>
            <a:ext cx="9090555" cy="686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39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202AC1665CD44E9A5009E476412011" ma:contentTypeVersion="8" ma:contentTypeDescription="Create a new document." ma:contentTypeScope="" ma:versionID="1b3a03387120f03d7094121a6eb78a8c">
  <xsd:schema xmlns:xsd="http://www.w3.org/2001/XMLSchema" xmlns:xs="http://www.w3.org/2001/XMLSchema" xmlns:p="http://schemas.microsoft.com/office/2006/metadata/properties" xmlns:ns2="e0b155e2-0f4b-4852-8569-131a620d40d8" targetNamespace="http://schemas.microsoft.com/office/2006/metadata/properties" ma:root="true" ma:fieldsID="3bb0f6ad916d373e6c75ce4a2920897f" ns2:_="">
    <xsd:import namespace="e0b155e2-0f4b-4852-8569-131a620d40d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b155e2-0f4b-4852-8569-131a620d40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FD0EA2B-FE8F-4F63-BA55-2FD21B9CF8B5}">
  <ds:schemaRefs>
    <ds:schemaRef ds:uri="e0b155e2-0f4b-4852-8569-131a620d40d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55F4F15-B608-4938-A58C-BCEEFB7DE86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BBE29F-AB54-4321-BC64-19CF0EB7E3D3}">
  <ds:schemaRefs>
    <ds:schemaRef ds:uri="45b265c9-5592-4c63-b5e3-e66ec1f6088f"/>
    <ds:schemaRef ds:uri="e2d4282e-df4b-487d-a5d4-d2d0ab1feed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Presentation1</Template>
  <TotalTime>232</TotalTime>
  <Words>624</Words>
  <Application>Microsoft Office PowerPoint</Application>
  <PresentationFormat>Widescreen</PresentationFormat>
  <Paragraphs>115</Paragraphs>
  <Slides>38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Aptos</vt:lpstr>
      <vt:lpstr>Aptos Display</vt:lpstr>
      <vt:lpstr>Arial</vt:lpstr>
      <vt:lpstr>Office Theme</vt:lpstr>
      <vt:lpstr>A Validated Low-to-Intermediate Mass Planetary Interior Structure Model and New Mass-Radius Relations</vt:lpstr>
      <vt:lpstr>I. Motivation</vt:lpstr>
      <vt:lpstr>PowerPoint Presentation</vt:lpstr>
      <vt:lpstr>PowerPoint Presentation</vt:lpstr>
      <vt:lpstr>M-R Curves: Composition from Observation</vt:lpstr>
      <vt:lpstr>M-R Curves: Radius from Formation Model</vt:lpstr>
      <vt:lpstr>II. A New Model</vt:lpstr>
      <vt:lpstr>Updated Equations of State</vt:lpstr>
      <vt:lpstr>PowerPoint Presentation</vt:lpstr>
      <vt:lpstr>PowerPoint Presentation</vt:lpstr>
      <vt:lpstr>PowerPoint Presentation</vt:lpstr>
      <vt:lpstr>More Realistic Temperature Profile</vt:lpstr>
      <vt:lpstr>Planetary Transit Radii</vt:lpstr>
      <vt:lpstr>III. Validation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IV. Results</vt:lpstr>
      <vt:lpstr>PowerPoint Presentation</vt:lpstr>
      <vt:lpstr>PowerPoint Presentation</vt:lpstr>
      <vt:lpstr>PowerPoint Presentation</vt:lpstr>
      <vt:lpstr>Mass-Radius Power Laws</vt:lpstr>
      <vt:lpstr>PowerPoint Presentation</vt:lpstr>
      <vt:lpstr>PowerPoint Presentation</vt:lpstr>
      <vt:lpstr>Summary</vt:lpstr>
      <vt:lpstr>Extra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Determining Equations of State</vt:lpstr>
      <vt:lpstr>The Sub-Neptune Mystery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Bennett Skinner</dc:creator>
  <cp:lastModifiedBy>Bennett Skinner</cp:lastModifiedBy>
  <cp:revision>181</cp:revision>
  <dcterms:created xsi:type="dcterms:W3CDTF">2024-11-20T22:04:51Z</dcterms:created>
  <dcterms:modified xsi:type="dcterms:W3CDTF">2025-11-05T09:13:10Z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0x010100EC202AC1665CD44E9A5009E476412011</vt:lpwstr>
  </property>
</Properties>
</file>

<file path=docProps/thumbnail.jpeg>
</file>